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36"/>
  </p:notesMasterIdLst>
  <p:handoutMasterIdLst>
    <p:handoutMasterId r:id="rId37"/>
  </p:handoutMasterIdLst>
  <p:sldIdLst>
    <p:sldId id="256" r:id="rId7"/>
    <p:sldId id="393" r:id="rId8"/>
    <p:sldId id="395" r:id="rId9"/>
    <p:sldId id="398" r:id="rId10"/>
    <p:sldId id="400" r:id="rId11"/>
    <p:sldId id="402" r:id="rId12"/>
    <p:sldId id="431" r:id="rId13"/>
    <p:sldId id="432" r:id="rId14"/>
    <p:sldId id="403" r:id="rId15"/>
    <p:sldId id="434" r:id="rId16"/>
    <p:sldId id="435" r:id="rId17"/>
    <p:sldId id="427" r:id="rId18"/>
    <p:sldId id="412" r:id="rId19"/>
    <p:sldId id="415" r:id="rId20"/>
    <p:sldId id="416" r:id="rId21"/>
    <p:sldId id="419" r:id="rId22"/>
    <p:sldId id="439" r:id="rId23"/>
    <p:sldId id="420" r:id="rId24"/>
    <p:sldId id="421" r:id="rId25"/>
    <p:sldId id="440" r:id="rId26"/>
    <p:sldId id="428" r:id="rId27"/>
    <p:sldId id="422" r:id="rId28"/>
    <p:sldId id="433" r:id="rId29"/>
    <p:sldId id="436" r:id="rId30"/>
    <p:sldId id="437" r:id="rId31"/>
    <p:sldId id="438" r:id="rId32"/>
    <p:sldId id="418" r:id="rId33"/>
    <p:sldId id="396" r:id="rId34"/>
    <p:sldId id="425" r:id="rId35"/>
  </p:sldIdLst>
  <p:sldSz cx="12192000" cy="6858000"/>
  <p:notesSz cx="7104063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581E0BF-2733-403F-9C5C-5AF268E94827}">
          <p14:sldIdLst>
            <p14:sldId id="256"/>
          </p14:sldIdLst>
        </p14:section>
        <p14:section name="Oletusosa" id="{B4D407D5-E996-460E-9DB8-08CB1206B47B}">
          <p14:sldIdLst>
            <p14:sldId id="393"/>
            <p14:sldId id="395"/>
            <p14:sldId id="398"/>
            <p14:sldId id="400"/>
            <p14:sldId id="402"/>
            <p14:sldId id="431"/>
            <p14:sldId id="432"/>
            <p14:sldId id="403"/>
            <p14:sldId id="434"/>
            <p14:sldId id="435"/>
            <p14:sldId id="427"/>
            <p14:sldId id="412"/>
            <p14:sldId id="415"/>
            <p14:sldId id="416"/>
            <p14:sldId id="419"/>
            <p14:sldId id="439"/>
            <p14:sldId id="420"/>
            <p14:sldId id="421"/>
            <p14:sldId id="440"/>
            <p14:sldId id="428"/>
            <p14:sldId id="422"/>
            <p14:sldId id="433"/>
            <p14:sldId id="436"/>
            <p14:sldId id="437"/>
            <p14:sldId id="438"/>
            <p14:sldId id="418"/>
            <p14:sldId id="396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9F9F9"/>
    <a:srgbClr val="8AACC9"/>
    <a:srgbClr val="B1DFC5"/>
    <a:srgbClr val="F4DBAD"/>
    <a:srgbClr val="FCC8C2"/>
    <a:srgbClr val="F89284"/>
    <a:srgbClr val="E8B75D"/>
    <a:srgbClr val="FF7403"/>
    <a:srgbClr val="18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7043"/>
  </p:normalViewPr>
  <p:slideViewPr>
    <p:cSldViewPr snapToGrid="0" snapToObjects="1">
      <p:cViewPr varScale="1">
        <p:scale>
          <a:sx n="110" d="100"/>
          <a:sy n="110" d="100"/>
        </p:scale>
        <p:origin x="81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10.4.2024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0673"/>
            <a:ext cx="3078427" cy="513940"/>
          </a:xfrm>
          <a:prstGeom prst="rect">
            <a:avLst/>
          </a:prstGeom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1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10.4.2024.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58" tIns="47229" rIns="94458" bIns="4722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4989"/>
            <a:ext cx="5683250" cy="4029684"/>
          </a:xfrm>
          <a:prstGeom prst="rect">
            <a:avLst/>
          </a:prstGeom>
        </p:spPr>
        <p:txBody>
          <a:bodyPr vert="horz" lIns="94458" tIns="47229" rIns="94458" bIns="4722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8427" cy="513940"/>
          </a:xfrm>
          <a:prstGeom prst="rect">
            <a:avLst/>
          </a:prstGeom>
        </p:spPr>
        <p:txBody>
          <a:bodyPr vert="horz" lIns="94458" tIns="47229" rIns="94458" bIns="4722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0673"/>
            <a:ext cx="3078427" cy="513940"/>
          </a:xfrm>
          <a:prstGeom prst="rect">
            <a:avLst/>
          </a:prstGeom>
        </p:spPr>
        <p:txBody>
          <a:bodyPr vert="horz" wrap="square" lIns="94458" tIns="47229" rIns="94458" bIns="47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26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44133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emf"/><Relationship Id="rId7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6.emf"/><Relationship Id="rId7" Type="http://schemas.openxmlformats.org/officeDocument/2006/relationships/image" Target="../media/image3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8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2.emf"/><Relationship Id="rId4" Type="http://schemas.openxmlformats.org/officeDocument/2006/relationships/image" Target="../media/image16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emf"/><Relationship Id="rId5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3.emf"/><Relationship Id="rId11" Type="http://schemas.openxmlformats.org/officeDocument/2006/relationships/image" Target="../media/image35.emf"/><Relationship Id="rId5" Type="http://schemas.openxmlformats.org/officeDocument/2006/relationships/image" Target="../media/image12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8.emf"/><Relationship Id="rId21" Type="http://schemas.openxmlformats.org/officeDocument/2006/relationships/image" Target="../media/image65.jpe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7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24" Type="http://schemas.openxmlformats.org/officeDocument/2006/relationships/image" Target="../media/image68.jpeg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23" Type="http://schemas.openxmlformats.org/officeDocument/2006/relationships/image" Target="../media/image67.jpe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1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BA4D-DDF7-86A5-2705-9AC52FE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200D5-793F-F2CF-9541-A4C42E75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8F75-F524-29B1-BE32-04DF575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FA5-C16C-43B2-BFF4-B365DC7E3381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8E2C2F-5F55-CA9E-F520-1960D057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AC93C-173E-5C19-B4C5-30F5040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1EEE-8B4E-4F28-BF8D-F4760FEE7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440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FBA4D-DDF7-86A5-2705-9AC52FEC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F4200D5-793F-F2CF-9541-A4C42E754E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98F75-F524-29B1-BE32-04DF5750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B1FA5-C16C-43B2-BFF4-B365DC7E3381}" type="datetimeFigureOut">
              <a:rPr lang="fi-FI" smtClean="0"/>
              <a:t>10.4.2024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8E2C2F-5F55-CA9E-F520-1960D057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BAC93C-173E-5C19-B4C5-30F5040A9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1EEE-8B4E-4F28-BF8D-F4760FEE7C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9942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image" Target="../media/image3.emf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984C-A7AD-B042-2AD3-C048FF60A1D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  <p:sldLayoutId id="214748411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E41C-D4B9-B932-CC41-E3EAEC8C4F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  <p:sldLayoutId id="2147484113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okavirasto.fi/tuet/maatalous/perusehdot/ehdollisuus/ehdollisuuden-opas/ehdollisuuden-opas-2024/#Taulukko2" TargetMode="External"/><Relationship Id="rId2" Type="http://schemas.openxmlformats.org/officeDocument/2006/relationships/hyperlink" Target="https://www.ruokavirasto.fi/tuet/maatalous/perusehdot/ehdollisuus/ehdollisuuden-opas/ehdollisuuden-opas-2024/#Taulukko1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ruokavirasto.fi/tuet/maatalous/perusehdot/ehdollisuus/ehdollisuuden-opas/ehdollisuuden-opas-2024/#Taulukko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uokavirasto.fi/tuet/maatalous/perusehdot/ehdollisuus/ehdollisuuden-opas/ehdollisuuden-opas-2024/#Taulukko3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hmaa.fi/lomitus-ja-maaseutu/maaseutupalvelut/koulutukset/" TargetMode="External"/><Relationship Id="rId2" Type="http://schemas.openxmlformats.org/officeDocument/2006/relationships/hyperlink" Target="https://www.ruokavirasto.fi/tuet/maatalous/perusehdot/ehdollisuus/ehdollisuuden-opas/ehdollisuuden-opas-2024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.k.makinen@ely-keskus.fi" TargetMode="External"/><Relationship Id="rId2" Type="http://schemas.openxmlformats.org/officeDocument/2006/relationships/hyperlink" Target="https://www.suomi.fi/palvelut/ilmoitus-pinta-ja-pohjaveden-ottamisesta-ely-keskus/6206e197-ebd4-4537-b26e-45faf8b46f01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ekka.parkkila@ely-keskus.fi" TargetMode="External"/><Relationship Id="rId2" Type="http://schemas.openxmlformats.org/officeDocument/2006/relationships/hyperlink" Target="https://www.salaojayhdistys.fi/2023/06/kastelu-peltoviljelyssa/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FDD8D-7399-0046-62CC-EDF312C21E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7310" y="2168143"/>
            <a:ext cx="5327009" cy="1102323"/>
          </a:xfrm>
        </p:spPr>
        <p:txBody>
          <a:bodyPr>
            <a:normAutofit/>
          </a:bodyPr>
          <a:lstStyle/>
          <a:p>
            <a:r>
              <a:rPr lang="fi-FI" sz="4400" b="1" dirty="0"/>
              <a:t>Ehdollisuus</a:t>
            </a:r>
          </a:p>
        </p:txBody>
      </p:sp>
      <p:sp>
        <p:nvSpPr>
          <p:cNvPr id="4" name="Alaotsikko 2">
            <a:extLst>
              <a:ext uri="{FF2B5EF4-FFF2-40B4-BE49-F238E27FC236}">
                <a16:creationId xmlns:a16="http://schemas.microsoft.com/office/drawing/2014/main" id="{C7805DFA-72B1-A660-FF94-574E70BC0386}"/>
              </a:ext>
            </a:extLst>
          </p:cNvPr>
          <p:cNvSpPr txBox="1">
            <a:spLocks/>
          </p:cNvSpPr>
          <p:nvPr/>
        </p:nvSpPr>
        <p:spPr>
          <a:xfrm>
            <a:off x="5459404" y="3077713"/>
            <a:ext cx="3858767" cy="98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i-FI" b="1" dirty="0"/>
              <a:t>Tukikoulutus Crusell 10.4.2024</a:t>
            </a:r>
            <a:endParaRPr lang="fi-FI" sz="1400" b="1" dirty="0">
              <a:solidFill>
                <a:schemeClr val="accent2"/>
              </a:solidFill>
            </a:endParaRPr>
          </a:p>
          <a:p>
            <a:pPr algn="ctr" fontAlgn="auto">
              <a:spcAft>
                <a:spcPts val="0"/>
              </a:spcAft>
            </a:pPr>
            <a:endParaRPr lang="fi-FI" sz="1400" b="1" dirty="0">
              <a:solidFill>
                <a:schemeClr val="accent1"/>
              </a:solidFill>
            </a:endParaRPr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907985FD-1DB6-E923-5FFC-96ABFFBC34EB}"/>
              </a:ext>
            </a:extLst>
          </p:cNvPr>
          <p:cNvSpPr txBox="1">
            <a:spLocks/>
          </p:cNvSpPr>
          <p:nvPr/>
        </p:nvSpPr>
        <p:spPr>
          <a:xfrm>
            <a:off x="5459404" y="4353076"/>
            <a:ext cx="3858767" cy="1246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endParaRPr lang="fi-FI" sz="1400" dirty="0"/>
          </a:p>
          <a:p>
            <a:pPr algn="ctr" fontAlgn="auto">
              <a:spcAft>
                <a:spcPts val="0"/>
              </a:spcAft>
            </a:pPr>
            <a:r>
              <a:rPr lang="fi-FI" sz="1400" b="1" dirty="0"/>
              <a:t>Vakka-Suomen maaseutupalvelut</a:t>
            </a:r>
          </a:p>
        </p:txBody>
      </p:sp>
    </p:spTree>
    <p:extLst>
      <p:ext uri="{BB962C8B-B14F-4D97-AF65-F5344CB8AC3E}">
        <p14:creationId xmlns:p14="http://schemas.microsoft.com/office/powerpoint/2010/main" val="292383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047514" cy="820648"/>
          </a:xfrm>
        </p:spPr>
        <p:txBody>
          <a:bodyPr>
            <a:normAutofit/>
          </a:bodyPr>
          <a:lstStyle/>
          <a:p>
            <a:r>
              <a:rPr lang="fi-FI" dirty="0"/>
              <a:t>Lannoitus							</a:t>
            </a:r>
            <a:r>
              <a:rPr lang="fi-FI" sz="2000" dirty="0"/>
              <a:t>2/4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603387"/>
            <a:ext cx="10674530" cy="4301024"/>
          </a:xfrm>
        </p:spPr>
        <p:txBody>
          <a:bodyPr>
            <a:noAutofit/>
          </a:bodyPr>
          <a:lstStyle/>
          <a:p>
            <a:r>
              <a:rPr lang="fi-FI" dirty="0"/>
              <a:t>Lanta-analyysi tulee teettää viiden vuoden välein. Lannoituksessa voidaan käyttää joko lanta-analyysin arvoja tai lannan taulukkoarvoja, jotka löytyvät ehdollisuuden oppaalta, </a:t>
            </a:r>
            <a:r>
              <a:rPr lang="fi-FI" dirty="0">
                <a:hlinkClick r:id="rId2"/>
              </a:rPr>
              <a:t>Taulukosta 1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/>
              <a:t>Noudata typpi- ja fosforilannoituksen kasvilajikohtaisia enimmäismääriä</a:t>
            </a:r>
          </a:p>
          <a:p>
            <a:pPr lvl="1"/>
            <a:r>
              <a:rPr lang="fi-FI" dirty="0"/>
              <a:t>Typen vuotuiset enimmäismäärät löytyvät ehdollisuuden oppaalta, </a:t>
            </a:r>
            <a:r>
              <a:rPr lang="fi-FI" dirty="0">
                <a:hlinkClick r:id="rId3"/>
              </a:rPr>
              <a:t>Taulukosta 2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Fosforin vuotuiset enimmäismäärät löytyvät ehdollisuuden oppaalta, </a:t>
            </a:r>
            <a:r>
              <a:rPr lang="fi-FI" dirty="0">
                <a:hlinkClick r:id="rId4"/>
              </a:rPr>
              <a:t>Taulukosta 3</a:t>
            </a:r>
            <a:r>
              <a:rPr lang="fi-FI" dirty="0"/>
              <a:t>.</a:t>
            </a:r>
          </a:p>
          <a:p>
            <a:endParaRPr lang="fi-FI" dirty="0"/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Lisäyksiä vuodelle 2024: </a:t>
            </a:r>
            <a:r>
              <a:rPr lang="fi-FI" dirty="0"/>
              <a:t>Typpi- ja fosforilannoituksen kasviryhmät taulukoihin on lisätty kasvimaan lannoitustaso. Kasvimaan maksimilannoitustasot ovat seuraavat:</a:t>
            </a:r>
          </a:p>
          <a:p>
            <a:pPr lvl="1"/>
            <a:r>
              <a:rPr lang="fi-FI" dirty="0"/>
              <a:t>Typpi, Muut vihannes- ja puutarhakasvit</a:t>
            </a:r>
          </a:p>
          <a:p>
            <a:pPr lvl="1"/>
            <a:r>
              <a:rPr lang="fi-FI" dirty="0"/>
              <a:t>Fosfori, Muut vihannekset.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7495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9638211" cy="785813"/>
          </a:xfrm>
        </p:spPr>
        <p:txBody>
          <a:bodyPr>
            <a:normAutofit/>
          </a:bodyPr>
          <a:lstStyle/>
          <a:p>
            <a:r>
              <a:rPr lang="fi-FI" dirty="0"/>
              <a:t>Lannoitus							</a:t>
            </a:r>
            <a:r>
              <a:rPr lang="fi-FI" sz="2000" dirty="0"/>
              <a:t>3/4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837509"/>
            <a:ext cx="10657113" cy="395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FOSFORILANNOITUS: LANTAPOIKKEUS</a:t>
            </a:r>
          </a:p>
          <a:p>
            <a:r>
              <a:rPr lang="fi-FI" dirty="0"/>
              <a:t>Jos fosforilannoituksessa käytetään pelkästään kotieläinten lantaa, voi käyttää ehdollisuuden </a:t>
            </a:r>
            <a:r>
              <a:rPr lang="fi-FI" dirty="0">
                <a:hlinkClick r:id="rId2"/>
              </a:rPr>
              <a:t>taulukon 3 </a:t>
            </a:r>
            <a:r>
              <a:rPr lang="fi-FI" dirty="0"/>
              <a:t>mukaisesti hiukan suurempia ravinnemääriä viljoilla, öljykasveilla, palkokasveilla ja nurmilla.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HUOM! </a:t>
            </a:r>
            <a:r>
              <a:rPr lang="fi-FI" dirty="0"/>
              <a:t>Lantapoikkeus on käytössä 1.1.2025 saakka!</a:t>
            </a:r>
          </a:p>
          <a:p>
            <a:pPr lvl="1"/>
            <a:r>
              <a:rPr lang="fi-FI" sz="2000" dirty="0"/>
              <a:t>Huomioi, että syyslannoitus vuonna 2024 lasketaan vuodelle 2025, joten lantapoikkeuksen sallimaa määrää ei voi enää tällöin hyödyntää.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FOSFORILANNOITUS: FOSFORINTASAUS</a:t>
            </a:r>
          </a:p>
          <a:p>
            <a:r>
              <a:rPr lang="fi-FI" dirty="0"/>
              <a:t>Voidaan käyttää 5 vuoden fosforin tasausta. Fosforintasaus tehdään kasvulohkokohtaisesti.</a:t>
            </a:r>
            <a:endParaRPr lang="fi-FI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fi-FI" b="1" dirty="0">
              <a:solidFill>
                <a:schemeClr val="accent3"/>
              </a:solidFill>
            </a:endParaRP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2800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3" y="359222"/>
            <a:ext cx="9962606" cy="785813"/>
          </a:xfrm>
        </p:spPr>
        <p:txBody>
          <a:bodyPr>
            <a:normAutofit/>
          </a:bodyPr>
          <a:lstStyle/>
          <a:p>
            <a:r>
              <a:rPr lang="fi-FI" dirty="0"/>
              <a:t>Lannoitus						</a:t>
            </a:r>
            <a:r>
              <a:rPr lang="fi-FI" sz="2000" dirty="0"/>
              <a:t>4/4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40417" y="1851392"/>
            <a:ext cx="5220360" cy="2058757"/>
          </a:xfrm>
        </p:spPr>
        <p:txBody>
          <a:bodyPr>
            <a:normAutofit lnSpcReduction="10000"/>
          </a:bodyPr>
          <a:lstStyle/>
          <a:p>
            <a:r>
              <a:rPr lang="fi-FI" sz="1800" dirty="0"/>
              <a:t>Jos satotasoon oikeuttavan sato on saatu öljykasvilla, voidaan käyttää satotasokorjausta myös viljoilla ja päinvastoin. Satotasokorjausta voidaan käyttää portaattomasti.</a:t>
            </a:r>
          </a:p>
          <a:p>
            <a:endParaRPr lang="fi-FI" sz="1800" dirty="0"/>
          </a:p>
          <a:p>
            <a:r>
              <a:rPr lang="fi-FI" sz="1800" dirty="0"/>
              <a:t>Satotasokorjausta ei voida käyttää lainkaan viljavuusluokassa 7 (=arveluttavan korkea)</a:t>
            </a:r>
          </a:p>
          <a:p>
            <a:endParaRPr lang="fi-FI" sz="1800" dirty="0"/>
          </a:p>
          <a:p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pPr lvl="1"/>
            <a:endParaRPr lang="fi-FI" dirty="0"/>
          </a:p>
        </p:txBody>
      </p:sp>
      <p:graphicFrame>
        <p:nvGraphicFramePr>
          <p:cNvPr id="4" name="Taulukko 5">
            <a:extLst>
              <a:ext uri="{FF2B5EF4-FFF2-40B4-BE49-F238E27FC236}">
                <a16:creationId xmlns:a16="http://schemas.microsoft.com/office/drawing/2014/main" id="{36139612-8674-48D3-222C-17B1BD4D54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973927"/>
              </p:ext>
            </p:extLst>
          </p:nvPr>
        </p:nvGraphicFramePr>
        <p:xfrm>
          <a:off x="531223" y="3276898"/>
          <a:ext cx="5303519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09">
                  <a:extLst>
                    <a:ext uri="{9D8B030D-6E8A-4147-A177-3AD203B41FA5}">
                      <a16:colId xmlns:a16="http://schemas.microsoft.com/office/drawing/2014/main" val="466334570"/>
                    </a:ext>
                  </a:extLst>
                </a:gridCol>
                <a:gridCol w="2095676">
                  <a:extLst>
                    <a:ext uri="{9D8B030D-6E8A-4147-A177-3AD203B41FA5}">
                      <a16:colId xmlns:a16="http://schemas.microsoft.com/office/drawing/2014/main" val="751908848"/>
                    </a:ext>
                  </a:extLst>
                </a:gridCol>
                <a:gridCol w="1863634">
                  <a:extLst>
                    <a:ext uri="{9D8B030D-6E8A-4147-A177-3AD203B41FA5}">
                      <a16:colId xmlns:a16="http://schemas.microsoft.com/office/drawing/2014/main" val="228596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/>
                        <a:t>Viljelykasvi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Saavutettu satotaso enemmän kuin (kg/ha/vuosi) 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Fosforin sallittu lisäysmäärä max. (kg/ha/vuosi)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700556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fi-FI" dirty="0"/>
                        <a:t>viljat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2263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899552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öljykasvit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2 250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134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2 750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715085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F472A403-8DDF-14F5-FE24-AD23513F6DE2}"/>
              </a:ext>
            </a:extLst>
          </p:cNvPr>
          <p:cNvSpPr txBox="1"/>
          <p:nvPr/>
        </p:nvSpPr>
        <p:spPr>
          <a:xfrm>
            <a:off x="448066" y="5747566"/>
            <a:ext cx="83145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* Edeltävän 5 vuoden aikana saavutettu satotaso enemmän kuin (esim. viljoilla 5001 kg/ha/vuosi jne.)</a:t>
            </a:r>
          </a:p>
        </p:txBody>
      </p:sp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E1D14730-C7C4-2C16-A07E-0A561BD82631}"/>
              </a:ext>
            </a:extLst>
          </p:cNvPr>
          <p:cNvSpPr txBox="1">
            <a:spLocks/>
          </p:cNvSpPr>
          <p:nvPr/>
        </p:nvSpPr>
        <p:spPr>
          <a:xfrm>
            <a:off x="509879" y="1294205"/>
            <a:ext cx="5930538" cy="39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b="1" dirty="0">
                <a:solidFill>
                  <a:schemeClr val="accent3"/>
                </a:solidFill>
              </a:rPr>
              <a:t>FOSFORILANNOITUS: SATOTASOKORJAUS</a:t>
            </a:r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  <a:p>
            <a:pPr fontAlgn="auto">
              <a:spcAft>
                <a:spcPts val="0"/>
              </a:spcAft>
            </a:pPr>
            <a:endParaRPr lang="fi-FI" dirty="0"/>
          </a:p>
          <a:p>
            <a:pPr lvl="1" fontAlgn="auto">
              <a:spcAft>
                <a:spcPts val="0"/>
              </a:spcAft>
            </a:pPr>
            <a:endParaRPr lang="fi-FI" sz="2000" dirty="0"/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FECE6206-8CD8-1BFE-1D16-A645BE427D36}"/>
              </a:ext>
            </a:extLst>
          </p:cNvPr>
          <p:cNvSpPr txBox="1">
            <a:spLocks/>
          </p:cNvSpPr>
          <p:nvPr/>
        </p:nvSpPr>
        <p:spPr>
          <a:xfrm>
            <a:off x="448066" y="1851392"/>
            <a:ext cx="5303519" cy="1539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i-FI" sz="1800" dirty="0"/>
              <a:t>Jos kasvulohkolla on </a:t>
            </a:r>
            <a:r>
              <a:rPr lang="fi-FI" sz="1800" dirty="0">
                <a:solidFill>
                  <a:schemeClr val="accent3"/>
                </a:solidFill>
              </a:rPr>
              <a:t>edeltävän 5 vuoden aikana </a:t>
            </a:r>
            <a:r>
              <a:rPr lang="fi-FI" sz="1800" dirty="0"/>
              <a:t>saavutettu yli tavanomaisen keskisadon satoja, voi sallittuihin fosforin  enimmäislannoitusmääriin seuraavanlaiset lisäykset:</a:t>
            </a:r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lvl="1" fontAlgn="auto">
              <a:spcAft>
                <a:spcPts val="0"/>
              </a:spcAft>
            </a:pPr>
            <a:endParaRPr lang="fi-FI" dirty="0"/>
          </a:p>
          <a:p>
            <a:pPr fontAlgn="auto">
              <a:spcAft>
                <a:spcPts val="0"/>
              </a:spcAft>
            </a:pPr>
            <a:endParaRPr lang="fi-FI" sz="1800" dirty="0"/>
          </a:p>
          <a:p>
            <a:pPr lvl="1" fontAlgn="auto">
              <a:spcAft>
                <a:spcPts val="0"/>
              </a:spcAft>
            </a:pPr>
            <a:endParaRPr lang="fi-FI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5DDF63B-5384-2662-C296-B05B0C8C695A}"/>
              </a:ext>
            </a:extLst>
          </p:cNvPr>
          <p:cNvSpPr txBox="1"/>
          <p:nvPr/>
        </p:nvSpPr>
        <p:spPr>
          <a:xfrm>
            <a:off x="6707886" y="3979523"/>
            <a:ext cx="4109376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1"/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HUOM! </a:t>
            </a:r>
          </a:p>
          <a:p>
            <a:pPr lvl="1"/>
            <a:r>
              <a:rPr lang="fi-FI" dirty="0"/>
              <a:t>Saavutetut sadot tulee olla esim. 5 001 kg/ha / 2 251 kg/ha, jotta satotasokorjausta voidaan käyttää!</a:t>
            </a:r>
          </a:p>
        </p:txBody>
      </p:sp>
    </p:spTree>
    <p:extLst>
      <p:ext uri="{BB962C8B-B14F-4D97-AF65-F5344CB8AC3E}">
        <p14:creationId xmlns:p14="http://schemas.microsoft.com/office/powerpoint/2010/main" val="1224303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04362"/>
            <a:ext cx="8314508" cy="785813"/>
          </a:xfrm>
        </p:spPr>
        <p:txBody>
          <a:bodyPr>
            <a:normAutofit/>
          </a:bodyPr>
          <a:lstStyle/>
          <a:p>
            <a:r>
              <a:rPr lang="fi-FI" sz="2400" dirty="0"/>
              <a:t>4.1. Vähimmäismaanpeite</a:t>
            </a:r>
            <a:r>
              <a:rPr lang="fi-FI" sz="2800" dirty="0"/>
              <a:t>			</a:t>
            </a:r>
            <a:r>
              <a:rPr lang="fi-FI" sz="2000" dirty="0"/>
              <a:t>1/1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408476"/>
            <a:ext cx="10883536" cy="4745162"/>
          </a:xfrm>
        </p:spPr>
        <p:txBody>
          <a:bodyPr>
            <a:noAutofit/>
          </a:bodyPr>
          <a:lstStyle/>
          <a:p>
            <a:r>
              <a:rPr lang="fi-FI" b="1" dirty="0"/>
              <a:t>Vähintään 33 % peltojen ja pysyvien kasvien yhteenlasketusta alasta on oltava kasvipeitteistä 31.10. - 15.3.</a:t>
            </a:r>
          </a:p>
          <a:p>
            <a:r>
              <a:rPr lang="fi-FI" dirty="0"/>
              <a:t>Vaatimusta ei voi täyttää pysyvien nurmien alalla</a:t>
            </a:r>
          </a:p>
          <a:p>
            <a:r>
              <a:rPr lang="fi-FI" dirty="0"/>
              <a:t>Alat ilmoitettava syysilmoituksella (alat myös piirretään)</a:t>
            </a:r>
          </a:p>
          <a:p>
            <a:r>
              <a:rPr lang="fi-FI" dirty="0"/>
              <a:t>Kasvipeitelajit: Aito kasvipeite, sänki (ei sänkikesanto), kevyesti muokattu, kasvijäte, muokattu</a:t>
            </a:r>
          </a:p>
          <a:p>
            <a:endParaRPr lang="fi-FI" dirty="0"/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Lisätty hyväksyttyjä kasveja vuodelle 2024: </a:t>
            </a:r>
          </a:p>
          <a:p>
            <a:pPr lvl="1"/>
            <a:r>
              <a:rPr lang="fi-FI" dirty="0"/>
              <a:t>Monivuotiset energia- ja puutarhakasvit, joiden riviväleissä on kasvusto</a:t>
            </a:r>
          </a:p>
          <a:p>
            <a:pPr lvl="1"/>
            <a:r>
              <a:rPr lang="fi-FI" dirty="0"/>
              <a:t>Talven yli säilyvät kylvetyt kasvustot</a:t>
            </a:r>
          </a:p>
          <a:p>
            <a:pPr lvl="1"/>
            <a:r>
              <a:rPr lang="fi-FI" dirty="0"/>
              <a:t>Kaalikasvien, salaattien ja salaattisikurien, kurkkukasvien, hernekasvien, sokerimaissin, sokerijuurikkaan, juuresten, piparjuuren ja maa-artisokan korjaamattomat kasvustot</a:t>
            </a:r>
            <a:endParaRPr lang="fi-FI" sz="1600" dirty="0"/>
          </a:p>
          <a:p>
            <a:pPr lvl="2"/>
            <a:r>
              <a:rPr lang="fi-FI" dirty="0"/>
              <a:t>Juurekset: Porkkanan korjaamatta jäänyt kasvusto hyväksytään aitona kasvipeitteenä, mutta porkkanaa ei hyväksytä kasvijätteiseksi alaksi! HUOM! Peruna ei ole juures!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F1469DB5-B0CB-096B-E0F4-40041C24740F}"/>
              </a:ext>
            </a:extLst>
          </p:cNvPr>
          <p:cNvSpPr txBox="1">
            <a:spLocks/>
          </p:cNvSpPr>
          <p:nvPr/>
        </p:nvSpPr>
        <p:spPr>
          <a:xfrm>
            <a:off x="838201" y="66595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400" dirty="0"/>
              <a:t>4. Maaperän suojelu ja laatu</a:t>
            </a:r>
          </a:p>
        </p:txBody>
      </p:sp>
    </p:spTree>
    <p:extLst>
      <p:ext uri="{BB962C8B-B14F-4D97-AF65-F5344CB8AC3E}">
        <p14:creationId xmlns:p14="http://schemas.microsoft.com/office/powerpoint/2010/main" val="367592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8180"/>
            <a:ext cx="8314508" cy="785813"/>
          </a:xfrm>
        </p:spPr>
        <p:txBody>
          <a:bodyPr>
            <a:normAutofit/>
          </a:bodyPr>
          <a:lstStyle/>
          <a:p>
            <a:r>
              <a:rPr lang="fi-FI" dirty="0"/>
              <a:t>4.1. Kesannot	</a:t>
            </a:r>
            <a:r>
              <a:rPr lang="fi-FI" sz="2400" dirty="0"/>
              <a:t>			</a:t>
            </a:r>
            <a:r>
              <a:rPr lang="fi-FI" sz="2000" dirty="0"/>
              <a:t>1/1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4434" y="1243993"/>
            <a:ext cx="10903132" cy="5026178"/>
          </a:xfrm>
        </p:spPr>
        <p:txBody>
          <a:bodyPr>
            <a:noAutofit/>
          </a:bodyPr>
          <a:lstStyle/>
          <a:p>
            <a:r>
              <a:rPr lang="fi-FI" dirty="0"/>
              <a:t>Kesantopelto on tuotantoon käyttämätöntä maatalousmaata, joka on </a:t>
            </a:r>
            <a:r>
              <a:rPr lang="fi-FI" dirty="0">
                <a:solidFill>
                  <a:schemeClr val="accent3"/>
                </a:solidFill>
              </a:rPr>
              <a:t>viher-, sänki- tai avokesantoa</a:t>
            </a:r>
            <a:r>
              <a:rPr lang="fi-FI" dirty="0"/>
              <a:t>.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Muutos vuodelle 2024: </a:t>
            </a:r>
            <a:r>
              <a:rPr lang="fi-FI" dirty="0"/>
              <a:t>Viherkesannon määritelmä</a:t>
            </a:r>
          </a:p>
          <a:p>
            <a:pPr lvl="1"/>
            <a:r>
              <a:rPr lang="fi-FI" dirty="0"/>
              <a:t>Viherkesanto on maatalousmaata, jolla kasvaa pääasiassa heinä- ja nurmirehukasveja. Heinäkasveja ja muita nurmirehukasveja tulee olla yli 50% kasvulohkon alasta</a:t>
            </a:r>
          </a:p>
          <a:p>
            <a:pPr lvl="1"/>
            <a:r>
              <a:rPr lang="fi-FI" dirty="0"/>
              <a:t>Huom! Kasvikoodia viherkesanto (riista, maisema ja pölyttäjä) ei ole enää vuonna 2024! Ilmoita riistakasveilla kylvetyt kasvustot ekojärjestelmätuen monimuotoisuuskasvit, riistana tai yksivuotisena kylvettynä seoskasvustona.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Muutoksia vuodelle 2024: </a:t>
            </a:r>
            <a:r>
              <a:rPr lang="fi-FI" dirty="0"/>
              <a:t>Maataloustoiminnan vaatimus kesannoilla </a:t>
            </a:r>
          </a:p>
          <a:p>
            <a:pPr lvl="1"/>
            <a:r>
              <a:rPr lang="fi-FI" dirty="0"/>
              <a:t>Niitä tai laidunna toisen vuoden tai vanhempi kesanto </a:t>
            </a:r>
            <a:r>
              <a:rPr lang="fi-FI" b="1" dirty="0"/>
              <a:t>viimeistään 15.9.</a:t>
            </a:r>
          </a:p>
          <a:p>
            <a:pPr lvl="1"/>
            <a:r>
              <a:rPr lang="fi-FI" dirty="0"/>
              <a:t>Niitä myös sänki- ja avokesanto viimeistään 15.9., jos lohkolla on kasvustoa</a:t>
            </a:r>
          </a:p>
          <a:p>
            <a:pPr lvl="1"/>
            <a:r>
              <a:rPr lang="fi-FI" dirty="0"/>
              <a:t>Avokesannon maataloustoiminnan vaatimus täyttyy, jos muokkaat kesantoa tai torjut vaikeasti hävitettäviä rikkakasveja kasvinsuojeluaineita käyttäen. </a:t>
            </a:r>
          </a:p>
          <a:p>
            <a:r>
              <a:rPr lang="fi-FI" dirty="0"/>
              <a:t>Kesannoista tarkemmin (kasvuston perustaminen, lannoitus, kasvinsuojelu yms.) ehdollisuuden oppaassa luvussa 4.1. </a:t>
            </a: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379927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4.2. Viljelykierto			</a:t>
            </a:r>
            <a:r>
              <a:rPr lang="fi-FI" sz="2000" dirty="0"/>
              <a:t>1/8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837509"/>
            <a:ext cx="10282645" cy="4058194"/>
          </a:xfrm>
        </p:spPr>
        <p:txBody>
          <a:bodyPr>
            <a:normAutofit/>
          </a:bodyPr>
          <a:lstStyle/>
          <a:p>
            <a:r>
              <a:rPr lang="fi-FI" dirty="0"/>
              <a:t>Viljelykiertovaatimus koostuu kahdesta erilaisesta viljelykiertovaatimuksesta, vuotuisesta ja usean vuoden viljelykiertovaatimuksesta.</a:t>
            </a:r>
          </a:p>
          <a:p>
            <a:r>
              <a:rPr lang="fi-FI" b="1" dirty="0">
                <a:solidFill>
                  <a:schemeClr val="accent3"/>
                </a:solidFill>
              </a:rPr>
              <a:t>Viljelykiertovaatimus koskee vuodesta 2024 kaikkia tiloja </a:t>
            </a:r>
            <a:r>
              <a:rPr lang="fi-FI" dirty="0"/>
              <a:t>(ks. Poikkeukset seuraavilta dioilta.)</a:t>
            </a:r>
          </a:p>
          <a:p>
            <a:r>
              <a:rPr lang="fi-FI" dirty="0"/>
              <a:t>Usean vuoden viljelykierron on toteuduttava ensimmäisen kerran kaikilla vuonna 2025.</a:t>
            </a:r>
          </a:p>
          <a:p>
            <a:pPr lvl="1"/>
            <a:r>
              <a:rPr lang="fi-FI" dirty="0"/>
              <a:t>Samaa yksivuotista viljelykasvia voi viljellä samalla peltoalalla enintään kolme vuotta peräkkäin</a:t>
            </a: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36367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Viljelykierto				</a:t>
            </a:r>
            <a:r>
              <a:rPr lang="fi-FI" sz="2000" dirty="0"/>
              <a:t>2/8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665822" cy="41626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Viljelykiertovaatimus ei koske</a:t>
            </a:r>
          </a:p>
          <a:p>
            <a:r>
              <a:rPr lang="fi-FI" dirty="0"/>
              <a:t>seuraavien kasvien aloja: heinä- ja nurmirehukasvit, monivuotiset viljelykasvit, kesannot, peruna, porkkana, sokerijuurikas, keräkaalit, sipulit, puna- ja keltajuurikas.</a:t>
            </a:r>
          </a:p>
          <a:p>
            <a:r>
              <a:rPr lang="fi-FI" dirty="0"/>
              <a:t>tiloja:</a:t>
            </a:r>
          </a:p>
          <a:p>
            <a:pPr lvl="1"/>
            <a:r>
              <a:rPr lang="fi-FI" dirty="0"/>
              <a:t>joilla yli 75 prosenttia peltoalasta on heinäkasvien tai muiden nurmirehukasvien tuotannossa, kesantona tai palkokasvien viljelyssä tai näiden käyttötapojen yhdistelmänä</a:t>
            </a:r>
          </a:p>
          <a:p>
            <a:pPr lvl="1"/>
            <a:r>
              <a:rPr lang="fi-FI" dirty="0"/>
              <a:t>joilla yli 75 prosenttia tukikelpoisesta maatalousmaasta on pysyvää nurmea tai heinäkasvien tai muiden nurmirehukasvien tuotannossa tai näiden käyttötapojen yhdistelmänä</a:t>
            </a:r>
          </a:p>
          <a:p>
            <a:pPr lvl="1"/>
            <a:r>
              <a:rPr lang="fi-FI" dirty="0"/>
              <a:t>joiden peltoala on enintään 10 hehtaaria</a:t>
            </a:r>
          </a:p>
          <a:p>
            <a:pPr lvl="1"/>
            <a:r>
              <a:rPr lang="fi-FI" dirty="0"/>
              <a:t>jotka ovat luomutuotannossa (luomuvalvontaan kuuluvat tilat. Jos osa tilan pinta-alasta vain luomussa, vapautuu vain siltä osin kuin on luomussa).</a:t>
            </a:r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08200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Viljelykierto			</a:t>
            </a:r>
            <a:r>
              <a:rPr lang="fi-FI" sz="2000" dirty="0"/>
              <a:t>3/8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5321" y="1654629"/>
            <a:ext cx="7034348" cy="42377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Lisäys vuodelle 2024: </a:t>
            </a:r>
          </a:p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Viljelykiertovaatimus ei koske puhdaskauran viljelyä</a:t>
            </a:r>
          </a:p>
          <a:p>
            <a:r>
              <a:rPr lang="fi-FI" dirty="0"/>
              <a:t>Yksivuotinen viljelykierto ei koske puhdaskauran sopimustuotannossa olevaa alaa. Puhdaskauralla tarkoitetaan gluteenitonta kauraa, jota tuotetaan keliakiaa sairastaville ihmisille.</a:t>
            </a:r>
          </a:p>
          <a:p>
            <a:r>
              <a:rPr lang="fi-FI" dirty="0"/>
              <a:t>Puhdaskauran sopimusviljelystä on oltava tuotantosopimus jalostavan teollisuuden kanssa ja se on palautettava peltotukien hakemuksen yhteydessä maaseutuelinkeinoviranomaiselle. Jos et palauta tuotantosopimusta, tulkitaan kasvi kauraksi ja viljelykiertoa sovelletaan.</a:t>
            </a:r>
          </a:p>
          <a:p>
            <a:r>
              <a:rPr lang="fi-FI" dirty="0"/>
              <a:t>Monivuotinen viljelykierto koskee puhdaskauraa viljeleviä tiloja</a:t>
            </a:r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4141034-1EAA-3992-70D3-9DA575CBAA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932" y="1194941"/>
            <a:ext cx="3979388" cy="47061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2784A6F6-1976-A775-1A86-893B318E2287}"/>
              </a:ext>
            </a:extLst>
          </p:cNvPr>
          <p:cNvSpPr txBox="1"/>
          <p:nvPr/>
        </p:nvSpPr>
        <p:spPr>
          <a:xfrm>
            <a:off x="7995277" y="562213"/>
            <a:ext cx="39793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i-FI" sz="1600" b="1" dirty="0" err="1">
                <a:solidFill>
                  <a:schemeClr val="accent3"/>
                </a:solidFill>
              </a:rPr>
              <a:t>Vipussa</a:t>
            </a:r>
            <a:r>
              <a:rPr lang="fi-FI" sz="1600" b="1" dirty="0">
                <a:solidFill>
                  <a:schemeClr val="accent3"/>
                </a:solidFill>
              </a:rPr>
              <a:t> on mahdollisuus lisätä liitteenä puhdaskauran viljelysopimus</a:t>
            </a:r>
          </a:p>
        </p:txBody>
      </p:sp>
    </p:spTree>
    <p:extLst>
      <p:ext uri="{BB962C8B-B14F-4D97-AF65-F5344CB8AC3E}">
        <p14:creationId xmlns:p14="http://schemas.microsoft.com/office/powerpoint/2010/main" val="18117759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Viljelykierto			</a:t>
            </a:r>
            <a:r>
              <a:rPr lang="fi-FI" sz="2000" dirty="0"/>
              <a:t>4/8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568552"/>
            <a:ext cx="10796450" cy="44229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Vuotuinen viljelykierto</a:t>
            </a:r>
          </a:p>
          <a:p>
            <a:r>
              <a:rPr lang="fi-FI" dirty="0">
                <a:solidFill>
                  <a:schemeClr val="accent3"/>
                </a:solidFill>
              </a:rPr>
              <a:t>Yksivuotisen viljelykasvin </a:t>
            </a:r>
            <a:r>
              <a:rPr lang="fi-FI" dirty="0"/>
              <a:t>tulee vaihtua vuosittain </a:t>
            </a:r>
            <a:r>
              <a:rPr lang="fi-FI" dirty="0">
                <a:solidFill>
                  <a:schemeClr val="accent3"/>
                </a:solidFill>
              </a:rPr>
              <a:t>vähintään 33 %:lla </a:t>
            </a:r>
            <a:r>
              <a:rPr lang="fi-FI" dirty="0"/>
              <a:t>tuenhakijan hallinnassa olevasta peltoalasta. Viljelykierron toteutumista verrataan alalla edellisvuonna ilmoitettuihin yksivuotisiin kasveihin. </a:t>
            </a:r>
          </a:p>
          <a:p>
            <a:r>
              <a:rPr lang="fi-FI" dirty="0"/>
              <a:t>Lista yksivuotisista kasveista, joita koskee viljelykiertovaatimus, löytyy ehdollisuuden oppaalta luvusta 4.2.</a:t>
            </a:r>
          </a:p>
          <a:p>
            <a:endParaRPr lang="fi-FI" dirty="0"/>
          </a:p>
          <a:p>
            <a:r>
              <a:rPr lang="fi-FI" dirty="0"/>
              <a:t>Hakuvuonna tarkastellaan niitä hallinnassa olevia kasvulohkoja, joilla on edellisenä vuonna viljelty yksivuotisia kasveja → näiden kasvulohkojen alasta 33% pitää vaihtua toiseksi kasviksi.</a:t>
            </a:r>
          </a:p>
          <a:p>
            <a:r>
              <a:rPr lang="fi-FI" dirty="0"/>
              <a:t>Viljelykiertovaatimuksen pitää toteutua, vaikka pelto siirtyy haltijalta toiselle.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HUOM! </a:t>
            </a:r>
            <a:r>
              <a:rPr lang="fi-FI" dirty="0"/>
              <a:t>Vipuun muodostetaan vuonna 2024 yksivuotisten viljelykasvien taso vuodelta 2023, jolla näytetään alue, jota viljelykiertovaatimus koskee!</a:t>
            </a: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32377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125891" cy="785813"/>
          </a:xfrm>
        </p:spPr>
        <p:txBody>
          <a:bodyPr>
            <a:normAutofit/>
          </a:bodyPr>
          <a:lstStyle/>
          <a:p>
            <a:r>
              <a:rPr lang="fi-FI" dirty="0"/>
              <a:t>Viljelykierto			</a:t>
            </a:r>
            <a:r>
              <a:rPr lang="fi-FI" sz="2000" dirty="0"/>
              <a:t>5/8	</a:t>
            </a:r>
            <a:r>
              <a:rPr lang="fi-FI" sz="2400" dirty="0"/>
              <a:t>			</a:t>
            </a:r>
            <a:endParaRPr lang="fi-FI" sz="2000" dirty="0">
              <a:solidFill>
                <a:schemeClr val="accent2"/>
              </a:solidFill>
            </a:endParaRP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689463"/>
            <a:ext cx="10125889" cy="43857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Vuotuinen viljelykierto</a:t>
            </a:r>
          </a:p>
          <a:p>
            <a:r>
              <a:rPr lang="fi-FI" dirty="0"/>
              <a:t>Viljelykiertoa voi täyttää </a:t>
            </a:r>
            <a:r>
              <a:rPr lang="fi-FI" b="1" dirty="0">
                <a:solidFill>
                  <a:schemeClr val="accent3"/>
                </a:solidFill>
              </a:rPr>
              <a:t>välikasvilla</a:t>
            </a:r>
          </a:p>
          <a:p>
            <a:pPr lvl="1"/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Täsmennys välikasvin määritelmään vuodelle 2024: </a:t>
            </a:r>
            <a:r>
              <a:rPr lang="fi-FI" dirty="0"/>
              <a:t>Välikasvilla tarkoitetaan samana vuonna kylvettävää toissijaista kasvia, joka on eri kasvi kuin satokasvi ja joka muodostaa kasvuston. Täsmennys mahdollistaa sen, että välikasvin voi kylvää samanaikaisesti pääkasvin kanssa.</a:t>
            </a:r>
          </a:p>
          <a:p>
            <a:pPr lvl="1"/>
            <a:r>
              <a:rPr lang="fi-FI" dirty="0"/>
              <a:t>Kylvettävä viimeistään 31.8. ja säilytettävä 31.10. asti</a:t>
            </a:r>
          </a:p>
          <a:p>
            <a:pPr lvl="1"/>
            <a:r>
              <a:rPr lang="fi-FI" dirty="0"/>
              <a:t>Välikasvi ilmoitetaan tukihaussa kasvulohkotiedoissa</a:t>
            </a:r>
          </a:p>
          <a:p>
            <a:pPr lvl="1"/>
            <a:r>
              <a:rPr lang="fi-FI" dirty="0"/>
              <a:t>Viljelykierron tarkastelussa edellisen vuoden viljelykasviksi katsotaan pääkasvin sijaan välikasvi, jos ilmoitat välikasvin kasvulohkolle.</a:t>
            </a:r>
          </a:p>
          <a:p>
            <a:pPr marL="457200" lvl="1" indent="0">
              <a:buNone/>
            </a:pPr>
            <a:endParaRPr lang="fi-FI" sz="2000" dirty="0"/>
          </a:p>
          <a:p>
            <a:r>
              <a:rPr lang="fi-FI" dirty="0"/>
              <a:t>Jos valitsee kasvulohkolle viljelykiertovaatimuksen välikasvin, ei samalle lohkolle voi valita ympäristösitoumuksen kerääjäkasvia.</a:t>
            </a:r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640013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258588-2A1A-9BE0-992F-386D424C8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Yleistä ehdollisuudesta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2F3B2C2-01FD-DB0C-6B80-4AFB3D73F7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9749" y="2012454"/>
            <a:ext cx="5327468" cy="2977557"/>
          </a:xfrm>
        </p:spPr>
        <p:txBody>
          <a:bodyPr>
            <a:normAutofit/>
          </a:bodyPr>
          <a:lstStyle/>
          <a:p>
            <a:r>
              <a:rPr lang="fi-FI" dirty="0"/>
              <a:t>Perusvaatimukset, joiden noudattaminen viljelijätukien ehtona</a:t>
            </a:r>
          </a:p>
          <a:p>
            <a:r>
              <a:rPr lang="fi-FI" dirty="0"/>
              <a:t>Perustaso, joiden noudattamisesta ei makseta erillistä korvausta</a:t>
            </a:r>
          </a:p>
          <a:p>
            <a:r>
              <a:rPr lang="fi-FI" dirty="0"/>
              <a:t>Ehdollisuus koostuu viljelyyn liittyvistä hyvän maatalouden ja ympäristön vaatimuksista sekä lakisääteisistä hoitovaatimuksista. </a:t>
            </a:r>
          </a:p>
          <a:p>
            <a:endParaRPr lang="fi-FI" dirty="0"/>
          </a:p>
        </p:txBody>
      </p:sp>
      <p:graphicFrame>
        <p:nvGraphicFramePr>
          <p:cNvPr id="5" name="Taulukko 5">
            <a:extLst>
              <a:ext uri="{FF2B5EF4-FFF2-40B4-BE49-F238E27FC236}">
                <a16:creationId xmlns:a16="http://schemas.microsoft.com/office/drawing/2014/main" id="{1CE410C3-596A-34D3-6454-29CEE44162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7086238"/>
              </p:ext>
            </p:extLst>
          </p:nvPr>
        </p:nvGraphicFramePr>
        <p:xfrm>
          <a:off x="6805748" y="1217235"/>
          <a:ext cx="4676503" cy="4423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6503">
                  <a:extLst>
                    <a:ext uri="{9D8B030D-6E8A-4147-A177-3AD203B41FA5}">
                      <a16:colId xmlns:a16="http://schemas.microsoft.com/office/drawing/2014/main" val="235628117"/>
                    </a:ext>
                  </a:extLst>
                </a:gridCol>
              </a:tblGrid>
              <a:tr h="360014">
                <a:tc>
                  <a:txBody>
                    <a:bodyPr/>
                    <a:lstStyle/>
                    <a:p>
                      <a:r>
                        <a:rPr lang="fi-FI" sz="1600" dirty="0"/>
                        <a:t>Tuet, joiden ehtona ehdollisuuden vaatimukset: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1339529"/>
                  </a:ext>
                </a:extLst>
              </a:tr>
              <a:tr h="903761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Perustulotuki, uudelleenjakotuki, ekojärjestelmätuki, nuorten viljelijöiden tulotuki, erikoiskasvipalkkio, tärkkelysperunapalkkio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101961"/>
                  </a:ext>
                </a:extLst>
              </a:tr>
              <a:tr h="1149531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Emo- ja lypsylehmäpalkkio, sonnipalkkio, teurashiehopalkkio, ulkosaariston nautapalkkio, uuhipalkkio, kuttupalkkio, teuraskaritsa- ja teuraskilipalkkio, eläinten hyvinvointikorvaus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828687"/>
                  </a:ext>
                </a:extLst>
              </a:tr>
              <a:tr h="660171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Ympäristökorvaus</a:t>
                      </a:r>
                      <a:r>
                        <a:rPr lang="fi-FI" sz="1600" b="1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i-FI" sz="1600" dirty="0">
                          <a:solidFill>
                            <a:schemeClr val="tx1"/>
                          </a:solidFill>
                        </a:rPr>
                        <a:t>(ympäristösitoumus ja ympäristösopimukset)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904659"/>
                  </a:ext>
                </a:extLst>
              </a:tr>
              <a:tr h="36001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Luonnonmukaisen tuotannon korvaus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743410"/>
                  </a:ext>
                </a:extLst>
              </a:tr>
              <a:tr h="36001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Luonnonhaittakorvaus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866564"/>
                  </a:ext>
                </a:extLst>
              </a:tr>
              <a:tr h="630024">
                <a:tc>
                  <a:txBody>
                    <a:bodyPr/>
                    <a:lstStyle/>
                    <a:p>
                      <a:r>
                        <a:rPr lang="fi-FI" sz="1600" b="1" dirty="0">
                          <a:solidFill>
                            <a:schemeClr val="accent3"/>
                          </a:solidFill>
                        </a:rPr>
                        <a:t>Pohjoiset hehtaarituet </a:t>
                      </a:r>
                      <a:r>
                        <a:rPr lang="fi-FI" sz="1600" dirty="0"/>
                        <a:t>(pohjoinen hehtaarituki, yleinen hehtaarituki ja nuorten viljelijöiden tuki)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942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515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F0EF6A1-1FB0-1D99-1BE6-2219624F36F1}"/>
              </a:ext>
            </a:extLst>
          </p:cNvPr>
          <p:cNvSpPr txBox="1">
            <a:spLocks/>
          </p:cNvSpPr>
          <p:nvPr/>
        </p:nvSpPr>
        <p:spPr>
          <a:xfrm>
            <a:off x="577895" y="320893"/>
            <a:ext cx="10534242" cy="9070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000" dirty="0"/>
              <a:t>Viljelykierto							</a:t>
            </a:r>
          </a:p>
          <a:p>
            <a:pPr fontAlgn="auto">
              <a:spcAft>
                <a:spcPts val="0"/>
              </a:spcAft>
            </a:pPr>
            <a:r>
              <a:rPr lang="fi-FI" sz="2000" dirty="0"/>
              <a:t>Esimerkki: viljelykierto peruslohkolla		6/8	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E0DE3AA5-96CD-03FB-6965-D52B9EB81BEB}"/>
              </a:ext>
            </a:extLst>
          </p:cNvPr>
          <p:cNvSpPr txBox="1">
            <a:spLocks/>
          </p:cNvSpPr>
          <p:nvPr/>
        </p:nvSpPr>
        <p:spPr>
          <a:xfrm>
            <a:off x="7977622" y="563947"/>
            <a:ext cx="3080764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000" dirty="0"/>
              <a:t>					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9BC482E-0F19-CBBC-C238-8E619F9B0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55" y="1592813"/>
            <a:ext cx="10335635" cy="3606203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90052E41-306B-50FA-7249-E78913A27D0C}"/>
              </a:ext>
            </a:extLst>
          </p:cNvPr>
          <p:cNvSpPr txBox="1">
            <a:spLocks/>
          </p:cNvSpPr>
          <p:nvPr/>
        </p:nvSpPr>
        <p:spPr>
          <a:xfrm>
            <a:off x="9518004" y="4926583"/>
            <a:ext cx="1865810" cy="248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Kuva: Ruokavirasto</a:t>
            </a:r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4187934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125890" cy="3958435"/>
          </a:xfrm>
        </p:spPr>
        <p:txBody>
          <a:bodyPr>
            <a:normAutofit/>
          </a:bodyPr>
          <a:lstStyle/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9F0EF6A1-1FB0-1D99-1BE6-2219624F36F1}"/>
              </a:ext>
            </a:extLst>
          </p:cNvPr>
          <p:cNvSpPr txBox="1">
            <a:spLocks/>
          </p:cNvSpPr>
          <p:nvPr/>
        </p:nvSpPr>
        <p:spPr>
          <a:xfrm>
            <a:off x="97865" y="216679"/>
            <a:ext cx="11710958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000" dirty="0"/>
              <a:t>Viljelykierto	</a:t>
            </a:r>
          </a:p>
          <a:p>
            <a:pPr fontAlgn="auto">
              <a:spcAft>
                <a:spcPts val="0"/>
              </a:spcAft>
            </a:pPr>
            <a:r>
              <a:rPr lang="fi-FI" sz="2000" dirty="0"/>
              <a:t>Esimerkki vuosittaisesta viljelykierrosta 			7/8		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111AB09-2C76-7985-2050-63C7469BB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011"/>
            <a:ext cx="12192000" cy="58650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90052E41-306B-50FA-7249-E78913A27D0C}"/>
              </a:ext>
            </a:extLst>
          </p:cNvPr>
          <p:cNvSpPr txBox="1">
            <a:spLocks/>
          </p:cNvSpPr>
          <p:nvPr/>
        </p:nvSpPr>
        <p:spPr>
          <a:xfrm>
            <a:off x="10536284" y="6663908"/>
            <a:ext cx="1865810" cy="2481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Kuva: Ruokavirasto</a:t>
            </a:r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046489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9F0EF6A1-1FB0-1D99-1BE6-2219624F36F1}"/>
              </a:ext>
            </a:extLst>
          </p:cNvPr>
          <p:cNvSpPr txBox="1">
            <a:spLocks/>
          </p:cNvSpPr>
          <p:nvPr/>
        </p:nvSpPr>
        <p:spPr>
          <a:xfrm>
            <a:off x="551593" y="145155"/>
            <a:ext cx="9471761" cy="584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000" dirty="0"/>
              <a:t>Viljelykierto </a:t>
            </a:r>
          </a:p>
          <a:p>
            <a:pPr fontAlgn="auto">
              <a:spcAft>
                <a:spcPts val="0"/>
              </a:spcAft>
            </a:pPr>
            <a:r>
              <a:rPr lang="fi-FI" sz="2000" dirty="0"/>
              <a:t>Esimerkki monivuotisesta viljelykierrosta, välikasvi mukana	8/8</a:t>
            </a:r>
          </a:p>
        </p:txBody>
      </p:sp>
      <p:sp>
        <p:nvSpPr>
          <p:cNvPr id="9" name="Tekstin paikkamerkki 2">
            <a:extLst>
              <a:ext uri="{FF2B5EF4-FFF2-40B4-BE49-F238E27FC236}">
                <a16:creationId xmlns:a16="http://schemas.microsoft.com/office/drawing/2014/main" id="{90052E41-306B-50FA-7249-E78913A27D0C}"/>
              </a:ext>
            </a:extLst>
          </p:cNvPr>
          <p:cNvSpPr txBox="1">
            <a:spLocks/>
          </p:cNvSpPr>
          <p:nvPr/>
        </p:nvSpPr>
        <p:spPr>
          <a:xfrm>
            <a:off x="10023355" y="5602560"/>
            <a:ext cx="1971866" cy="78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i-FI" sz="1200" dirty="0"/>
              <a:t>Kuvan lähde: Ehdollisuuden opas 2024</a:t>
            </a:r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  <a:p>
            <a:pPr fontAlgn="auto">
              <a:spcAft>
                <a:spcPts val="0"/>
              </a:spcAft>
            </a:pPr>
            <a:endParaRPr lang="fi-FI" sz="1200" dirty="0"/>
          </a:p>
          <a:p>
            <a:pPr lvl="1" fontAlgn="auto">
              <a:spcAft>
                <a:spcPts val="0"/>
              </a:spcAft>
            </a:pPr>
            <a:endParaRPr lang="fi-FI" sz="1200" dirty="0"/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4A9F864-A7A1-D10B-4935-9B93355F0E56}"/>
              </a:ext>
            </a:extLst>
          </p:cNvPr>
          <p:cNvSpPr/>
          <p:nvPr/>
        </p:nvSpPr>
        <p:spPr>
          <a:xfrm>
            <a:off x="4036488" y="1267984"/>
            <a:ext cx="2059512" cy="57823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/>
              <a:t>Vehnä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ED7D1571-8214-C778-CA9E-A79DAD8414FC}"/>
              </a:ext>
            </a:extLst>
          </p:cNvPr>
          <p:cNvSpPr/>
          <p:nvPr/>
        </p:nvSpPr>
        <p:spPr>
          <a:xfrm>
            <a:off x="6251575" y="1267984"/>
            <a:ext cx="2737532" cy="5849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Vehnä</a:t>
            </a: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6E49A832-007B-4F85-785E-7256D15DE925}"/>
              </a:ext>
            </a:extLst>
          </p:cNvPr>
          <p:cNvSpPr/>
          <p:nvPr/>
        </p:nvSpPr>
        <p:spPr>
          <a:xfrm>
            <a:off x="1182712" y="1267984"/>
            <a:ext cx="2698201" cy="578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Kaura</a:t>
            </a:r>
          </a:p>
          <a:p>
            <a:pPr algn="ctr">
              <a:defRPr/>
            </a:pPr>
            <a:r>
              <a:rPr lang="fi-FI" sz="1600" dirty="0"/>
              <a:t>+ välikasvi rehunurmi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64A4D2F6-C923-D365-0953-0F5FC03A262E}"/>
              </a:ext>
            </a:extLst>
          </p:cNvPr>
          <p:cNvSpPr/>
          <p:nvPr/>
        </p:nvSpPr>
        <p:spPr>
          <a:xfrm>
            <a:off x="1182712" y="2030233"/>
            <a:ext cx="2698199" cy="5716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Kaura</a:t>
            </a:r>
          </a:p>
        </p:txBody>
      </p:sp>
      <p:sp>
        <p:nvSpPr>
          <p:cNvPr id="10" name="Suorakulmio 9">
            <a:extLst>
              <a:ext uri="{FF2B5EF4-FFF2-40B4-BE49-F238E27FC236}">
                <a16:creationId xmlns:a16="http://schemas.microsoft.com/office/drawing/2014/main" id="{66026237-F582-DE49-B36D-3AF6D179FA69}"/>
              </a:ext>
            </a:extLst>
          </p:cNvPr>
          <p:cNvSpPr/>
          <p:nvPr/>
        </p:nvSpPr>
        <p:spPr>
          <a:xfrm>
            <a:off x="4045849" y="4312809"/>
            <a:ext cx="2059512" cy="1705057"/>
          </a:xfrm>
          <a:prstGeom prst="rect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anchor="ctr"/>
          <a:lstStyle/>
          <a:p>
            <a:pPr algn="ctr">
              <a:defRPr/>
            </a:pP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33C0CEBF-F8AD-5CAB-3BDB-2C2656572D93}"/>
              </a:ext>
            </a:extLst>
          </p:cNvPr>
          <p:cNvSpPr/>
          <p:nvPr/>
        </p:nvSpPr>
        <p:spPr>
          <a:xfrm>
            <a:off x="6276425" y="4316841"/>
            <a:ext cx="2693404" cy="1701025"/>
          </a:xfrm>
          <a:prstGeom prst="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anchor="ctr"/>
          <a:lstStyle/>
          <a:p>
            <a:pPr algn="ctr">
              <a:defRPr/>
            </a:pPr>
            <a:endParaRPr lang="fi-FI" sz="1400" dirty="0">
              <a:solidFill>
                <a:schemeClr val="tx1"/>
              </a:solidFill>
            </a:endParaRPr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6B6E34C4-7B24-D28D-56FB-6B589D1E14B5}"/>
              </a:ext>
            </a:extLst>
          </p:cNvPr>
          <p:cNvSpPr/>
          <p:nvPr/>
        </p:nvSpPr>
        <p:spPr>
          <a:xfrm>
            <a:off x="1182712" y="4300770"/>
            <a:ext cx="2698202" cy="1705057"/>
          </a:xfrm>
          <a:prstGeom prst="rect">
            <a:avLst/>
          </a:prstGeom>
          <a:noFill/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anchor="ctr"/>
          <a:lstStyle/>
          <a:p>
            <a:pPr algn="ctr">
              <a:defRPr/>
            </a:pPr>
            <a:endParaRPr lang="fi-FI" sz="2400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pPr algn="ctr">
              <a:defRPr/>
            </a:pPr>
            <a:endParaRPr lang="fi-FI" sz="12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5B84255D-8880-D8E0-0994-B5A1071CFA70}"/>
              </a:ext>
            </a:extLst>
          </p:cNvPr>
          <p:cNvSpPr/>
          <p:nvPr/>
        </p:nvSpPr>
        <p:spPr>
          <a:xfrm>
            <a:off x="6251576" y="2747020"/>
            <a:ext cx="2737531" cy="5497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Vehnä</a:t>
            </a:r>
          </a:p>
          <a:p>
            <a:pPr algn="ctr">
              <a:defRPr/>
            </a:pPr>
            <a:r>
              <a:rPr lang="fi-FI" sz="1600" dirty="0"/>
              <a:t>+ välikasvi rehunurmi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31C0D8BE-313D-7F9C-9233-F028F04A404B}"/>
              </a:ext>
            </a:extLst>
          </p:cNvPr>
          <p:cNvSpPr/>
          <p:nvPr/>
        </p:nvSpPr>
        <p:spPr>
          <a:xfrm>
            <a:off x="4044549" y="3475422"/>
            <a:ext cx="2025987" cy="6181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Vehnä</a:t>
            </a:r>
          </a:p>
          <a:p>
            <a:pPr algn="ctr">
              <a:defRPr/>
            </a:pPr>
            <a:r>
              <a:rPr lang="fi-FI" sz="1600" dirty="0"/>
              <a:t>+ välikasvi rehunurmi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3A5D8BA1-5B70-B13F-8D99-535186DF9B54}"/>
              </a:ext>
            </a:extLst>
          </p:cNvPr>
          <p:cNvSpPr/>
          <p:nvPr/>
        </p:nvSpPr>
        <p:spPr>
          <a:xfrm>
            <a:off x="6232297" y="3474158"/>
            <a:ext cx="2737531" cy="6327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Vehnä</a:t>
            </a:r>
          </a:p>
        </p:txBody>
      </p:sp>
      <p:sp>
        <p:nvSpPr>
          <p:cNvPr id="21" name="Tekstiruutu 17">
            <a:extLst>
              <a:ext uri="{FF2B5EF4-FFF2-40B4-BE49-F238E27FC236}">
                <a16:creationId xmlns:a16="http://schemas.microsoft.com/office/drawing/2014/main" id="{DEB2B955-5C30-C4A1-3C4A-514CA5F02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0" y="1395396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2022</a:t>
            </a:r>
          </a:p>
        </p:txBody>
      </p:sp>
      <p:sp>
        <p:nvSpPr>
          <p:cNvPr id="22" name="Tekstiruutu 18">
            <a:extLst>
              <a:ext uri="{FF2B5EF4-FFF2-40B4-BE49-F238E27FC236}">
                <a16:creationId xmlns:a16="http://schemas.microsoft.com/office/drawing/2014/main" id="{903E6829-1807-3390-BD58-DEF602098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1" y="2222733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2023</a:t>
            </a:r>
          </a:p>
        </p:txBody>
      </p:sp>
      <p:sp>
        <p:nvSpPr>
          <p:cNvPr id="23" name="Tekstiruutu 19">
            <a:extLst>
              <a:ext uri="{FF2B5EF4-FFF2-40B4-BE49-F238E27FC236}">
                <a16:creationId xmlns:a16="http://schemas.microsoft.com/office/drawing/2014/main" id="{4E8022F6-7681-0481-BA50-FA273D2AD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2" y="2902193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2024</a:t>
            </a:r>
          </a:p>
        </p:txBody>
      </p:sp>
      <p:sp>
        <p:nvSpPr>
          <p:cNvPr id="24" name="Tekstiruutu 20">
            <a:extLst>
              <a:ext uri="{FF2B5EF4-FFF2-40B4-BE49-F238E27FC236}">
                <a16:creationId xmlns:a16="http://schemas.microsoft.com/office/drawing/2014/main" id="{23541546-2C0C-DF56-3AD7-F7EE542A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62" y="3619560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2025</a:t>
            </a:r>
          </a:p>
        </p:txBody>
      </p:sp>
      <p:sp>
        <p:nvSpPr>
          <p:cNvPr id="25" name="Tekstiruutu 21">
            <a:extLst>
              <a:ext uri="{FF2B5EF4-FFF2-40B4-BE49-F238E27FC236}">
                <a16:creationId xmlns:a16="http://schemas.microsoft.com/office/drawing/2014/main" id="{4886E59B-6CF9-6B68-8053-559CE2BE3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2" y="4947605"/>
            <a:ext cx="1176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sz="1600" dirty="0"/>
              <a:t>Viljelykierto</a:t>
            </a:r>
          </a:p>
        </p:txBody>
      </p:sp>
      <p:sp>
        <p:nvSpPr>
          <p:cNvPr id="31" name="Tekstiruutu 17">
            <a:extLst>
              <a:ext uri="{FF2B5EF4-FFF2-40B4-BE49-F238E27FC236}">
                <a16:creationId xmlns:a16="http://schemas.microsoft.com/office/drawing/2014/main" id="{8118DC4A-5142-8990-3FE6-876A425B3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8720" y="900268"/>
            <a:ext cx="914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Lohko 1</a:t>
            </a:r>
          </a:p>
        </p:txBody>
      </p:sp>
      <p:sp>
        <p:nvSpPr>
          <p:cNvPr id="33" name="Tekstiruutu 17">
            <a:extLst>
              <a:ext uri="{FF2B5EF4-FFF2-40B4-BE49-F238E27FC236}">
                <a16:creationId xmlns:a16="http://schemas.microsoft.com/office/drawing/2014/main" id="{4D29332C-8ACE-E793-8031-23135D8D6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5842" y="869567"/>
            <a:ext cx="914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Lohko 2</a:t>
            </a:r>
          </a:p>
        </p:txBody>
      </p:sp>
      <p:sp>
        <p:nvSpPr>
          <p:cNvPr id="34" name="Tekstiruutu 17">
            <a:extLst>
              <a:ext uri="{FF2B5EF4-FFF2-40B4-BE49-F238E27FC236}">
                <a16:creationId xmlns:a16="http://schemas.microsoft.com/office/drawing/2014/main" id="{586112F4-40F9-2627-58D8-8B9D2910D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5133" y="908915"/>
            <a:ext cx="9142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i-FI" altLang="fi-FI" dirty="0"/>
              <a:t>Lohko 3</a:t>
            </a:r>
          </a:p>
        </p:txBody>
      </p:sp>
      <p:sp>
        <p:nvSpPr>
          <p:cNvPr id="38" name="Tekstiruutu 37">
            <a:extLst>
              <a:ext uri="{FF2B5EF4-FFF2-40B4-BE49-F238E27FC236}">
                <a16:creationId xmlns:a16="http://schemas.microsoft.com/office/drawing/2014/main" id="{4652DA19-8F3A-5111-5ECD-E4D0B5D74D37}"/>
              </a:ext>
            </a:extLst>
          </p:cNvPr>
          <p:cNvSpPr txBox="1"/>
          <p:nvPr/>
        </p:nvSpPr>
        <p:spPr>
          <a:xfrm>
            <a:off x="1295515" y="4795138"/>
            <a:ext cx="25285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Lohkon pääkasvi vuosina 2022–2025 on kaura. Välikasvi katkaisee kauran yhtämittaisen viljelyn vuonna 2022, joten samalla alalla voi viljellä kauraa vuosina 2023–2025 (kolme vuotta peräkkäin).</a:t>
            </a:r>
          </a:p>
        </p:txBody>
      </p:sp>
      <p:pic>
        <p:nvPicPr>
          <p:cNvPr id="42" name="Kuva 41">
            <a:extLst>
              <a:ext uri="{FF2B5EF4-FFF2-40B4-BE49-F238E27FC236}">
                <a16:creationId xmlns:a16="http://schemas.microsoft.com/office/drawing/2014/main" id="{35299732-5956-38AC-D63A-E2A7C080F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4383472"/>
            <a:ext cx="523875" cy="352425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8FF634F1-E535-5997-A4AF-B2A60FBA6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848" y="4383472"/>
            <a:ext cx="457200" cy="371475"/>
          </a:xfrm>
          <a:prstGeom prst="rect">
            <a:avLst/>
          </a:prstGeom>
        </p:spPr>
      </p:pic>
      <p:sp>
        <p:nvSpPr>
          <p:cNvPr id="46" name="Tekstiruutu 45">
            <a:extLst>
              <a:ext uri="{FF2B5EF4-FFF2-40B4-BE49-F238E27FC236}">
                <a16:creationId xmlns:a16="http://schemas.microsoft.com/office/drawing/2014/main" id="{77FC3902-AE75-E494-6557-D2577FB40899}"/>
              </a:ext>
            </a:extLst>
          </p:cNvPr>
          <p:cNvSpPr txBox="1"/>
          <p:nvPr/>
        </p:nvSpPr>
        <p:spPr>
          <a:xfrm>
            <a:off x="4045849" y="4813117"/>
            <a:ext cx="21864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Lohkon pääkasvi vuosina 2022–2025 on vehnä, joten vehnä on samalla alalla 4 vuotta peräkkäin.</a:t>
            </a:r>
          </a:p>
        </p:txBody>
      </p:sp>
      <p:sp>
        <p:nvSpPr>
          <p:cNvPr id="48" name="Suorakulmio 47">
            <a:extLst>
              <a:ext uri="{FF2B5EF4-FFF2-40B4-BE49-F238E27FC236}">
                <a16:creationId xmlns:a16="http://schemas.microsoft.com/office/drawing/2014/main" id="{9812814E-13B5-7D5B-32CD-C159BD528487}"/>
              </a:ext>
            </a:extLst>
          </p:cNvPr>
          <p:cNvSpPr/>
          <p:nvPr/>
        </p:nvSpPr>
        <p:spPr>
          <a:xfrm>
            <a:off x="1182709" y="2774617"/>
            <a:ext cx="2698205" cy="5679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Kaura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DF02E5AE-1ADA-48AC-EF87-9ECE431820CA}"/>
              </a:ext>
            </a:extLst>
          </p:cNvPr>
          <p:cNvSpPr/>
          <p:nvPr/>
        </p:nvSpPr>
        <p:spPr>
          <a:xfrm>
            <a:off x="1182709" y="3515388"/>
            <a:ext cx="2698202" cy="5782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Kaura</a:t>
            </a:r>
          </a:p>
        </p:txBody>
      </p:sp>
      <p:sp>
        <p:nvSpPr>
          <p:cNvPr id="50" name="Suorakulmio 49">
            <a:extLst>
              <a:ext uri="{FF2B5EF4-FFF2-40B4-BE49-F238E27FC236}">
                <a16:creationId xmlns:a16="http://schemas.microsoft.com/office/drawing/2014/main" id="{658EB5B3-BE3A-28B5-BC26-B0585BDE4C83}"/>
              </a:ext>
            </a:extLst>
          </p:cNvPr>
          <p:cNvSpPr/>
          <p:nvPr/>
        </p:nvSpPr>
        <p:spPr>
          <a:xfrm>
            <a:off x="4036488" y="2030231"/>
            <a:ext cx="2059512" cy="52219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/>
              <a:t>Vehnä</a:t>
            </a:r>
          </a:p>
        </p:txBody>
      </p:sp>
      <p:sp>
        <p:nvSpPr>
          <p:cNvPr id="51" name="Suorakulmio 50">
            <a:extLst>
              <a:ext uri="{FF2B5EF4-FFF2-40B4-BE49-F238E27FC236}">
                <a16:creationId xmlns:a16="http://schemas.microsoft.com/office/drawing/2014/main" id="{A457667C-03BD-8112-90F3-32BF23BE2694}"/>
              </a:ext>
            </a:extLst>
          </p:cNvPr>
          <p:cNvSpPr/>
          <p:nvPr/>
        </p:nvSpPr>
        <p:spPr>
          <a:xfrm>
            <a:off x="4044549" y="2774616"/>
            <a:ext cx="2025987" cy="5221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400" dirty="0"/>
              <a:t>Vehnä</a:t>
            </a:r>
          </a:p>
        </p:txBody>
      </p:sp>
      <p:sp>
        <p:nvSpPr>
          <p:cNvPr id="52" name="Suorakulmio 51">
            <a:extLst>
              <a:ext uri="{FF2B5EF4-FFF2-40B4-BE49-F238E27FC236}">
                <a16:creationId xmlns:a16="http://schemas.microsoft.com/office/drawing/2014/main" id="{E67D0A16-0246-1152-985E-898CF418D9FC}"/>
              </a:ext>
            </a:extLst>
          </p:cNvPr>
          <p:cNvSpPr/>
          <p:nvPr/>
        </p:nvSpPr>
        <p:spPr>
          <a:xfrm>
            <a:off x="6232298" y="2030232"/>
            <a:ext cx="2756809" cy="5068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1600" dirty="0"/>
              <a:t>Vehnä</a:t>
            </a:r>
          </a:p>
        </p:txBody>
      </p:sp>
      <p:sp>
        <p:nvSpPr>
          <p:cNvPr id="55" name="Tekstiruutu 54">
            <a:extLst>
              <a:ext uri="{FF2B5EF4-FFF2-40B4-BE49-F238E27FC236}">
                <a16:creationId xmlns:a16="http://schemas.microsoft.com/office/drawing/2014/main" id="{96D950E1-6B0C-A548-9C4A-D4DE71AD8B3E}"/>
              </a:ext>
            </a:extLst>
          </p:cNvPr>
          <p:cNvSpPr txBox="1"/>
          <p:nvPr/>
        </p:nvSpPr>
        <p:spPr>
          <a:xfrm>
            <a:off x="6318454" y="4805498"/>
            <a:ext cx="25476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Lohkon pääkasvi vuosina 2022–2025 on vehnä. Välikasvi katkaisee vehnän yhtämittaisen viljelyn vuonna 2024, joten samalla alalla voi viljellä vehnää taas vuonna 2025.</a:t>
            </a:r>
          </a:p>
        </p:txBody>
      </p:sp>
      <p:pic>
        <p:nvPicPr>
          <p:cNvPr id="56" name="Kuva 55">
            <a:extLst>
              <a:ext uri="{FF2B5EF4-FFF2-40B4-BE49-F238E27FC236}">
                <a16:creationId xmlns:a16="http://schemas.microsoft.com/office/drawing/2014/main" id="{26E90319-66DD-BD26-AFEF-2F97988E2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214" y="4408543"/>
            <a:ext cx="523875" cy="352425"/>
          </a:xfrm>
          <a:prstGeom prst="rect">
            <a:avLst/>
          </a:prstGeom>
        </p:spPr>
      </p:pic>
      <p:sp>
        <p:nvSpPr>
          <p:cNvPr id="6" name="Tekstin paikkamerkki 2">
            <a:extLst>
              <a:ext uri="{FF2B5EF4-FFF2-40B4-BE49-F238E27FC236}">
                <a16:creationId xmlns:a16="http://schemas.microsoft.com/office/drawing/2014/main" id="{36B97A8E-63B4-F5BB-7760-0AE6C780614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170148" y="2021391"/>
            <a:ext cx="2869090" cy="1183364"/>
          </a:xfrm>
          <a:ln w="38100">
            <a:solidFill>
              <a:schemeClr val="accent1"/>
            </a:solidFill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i-FI" sz="1800" b="1" dirty="0">
                <a:solidFill>
                  <a:schemeClr val="accent3"/>
                </a:solidFill>
              </a:rPr>
              <a:t>Monivuotinen viljelykierto</a:t>
            </a:r>
          </a:p>
          <a:p>
            <a:r>
              <a:rPr lang="fi-FI" sz="1800" dirty="0"/>
              <a:t>Samaa yksivuotista viljelykasvia voi viljellä samalla peltoalalla </a:t>
            </a:r>
            <a:r>
              <a:rPr lang="fi-FI" sz="1800" dirty="0">
                <a:solidFill>
                  <a:schemeClr val="accent3"/>
                </a:solidFill>
              </a:rPr>
              <a:t>enintään kolme vuotta peräkkäin</a:t>
            </a:r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pPr lvl="1"/>
            <a:endParaRPr lang="fi-FI" dirty="0"/>
          </a:p>
          <a:p>
            <a:endParaRPr lang="fi-FI" sz="1800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679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69" y="943730"/>
            <a:ext cx="8314508" cy="785813"/>
          </a:xfrm>
        </p:spPr>
        <p:txBody>
          <a:bodyPr>
            <a:normAutofit/>
          </a:bodyPr>
          <a:lstStyle/>
          <a:p>
            <a:r>
              <a:rPr lang="fi-FI" sz="2400" dirty="0"/>
              <a:t>5.1. Tuottamattomat alat		</a:t>
            </a:r>
            <a:r>
              <a:rPr lang="fi-FI" sz="2000" dirty="0"/>
              <a:t>1/4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734403"/>
            <a:ext cx="10691948" cy="4237752"/>
          </a:xfrm>
        </p:spPr>
        <p:txBody>
          <a:bodyPr>
            <a:no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TÄRKEÄÄ! </a:t>
            </a:r>
            <a:r>
              <a:rPr lang="fi-FI" b="1" dirty="0"/>
              <a:t>Muista ilmoittaa peltotukihakemuksella 18.6.2024 mennessä vähintään 4 % maatilasi peltoalasta tuottamattomaksi alaksi!</a:t>
            </a:r>
          </a:p>
          <a:p>
            <a:pPr lvl="1"/>
            <a:r>
              <a:rPr lang="fi-FI" dirty="0"/>
              <a:t>Tuottamatonta alaa ei voi enää lisätä tukihaun jälkeen muutosvaiheessa!</a:t>
            </a:r>
          </a:p>
          <a:p>
            <a:pPr lvl="1"/>
            <a:r>
              <a:rPr lang="fi-FI" dirty="0"/>
              <a:t>Tuottamattoman alan velvoite lasketaan maatilasi koko peltoalasta</a:t>
            </a:r>
          </a:p>
          <a:p>
            <a:pPr lvl="1"/>
            <a:r>
              <a:rPr lang="fi-FI" dirty="0"/>
              <a:t>Vaatimus koskee myös luonnonmukaista tuotantoa harjoittavia viljelijöitä</a:t>
            </a:r>
          </a:p>
          <a:p>
            <a:endParaRPr lang="fi-FI" dirty="0"/>
          </a:p>
          <a:p>
            <a:r>
              <a:rPr lang="fi-FI" dirty="0">
                <a:solidFill>
                  <a:schemeClr val="accent3"/>
                </a:solidFill>
              </a:rPr>
              <a:t>Tuottamattomien alojen vaatimus ei koske tiloja:</a:t>
            </a:r>
          </a:p>
          <a:p>
            <a:pPr lvl="1"/>
            <a:r>
              <a:rPr lang="fi-FI" dirty="0"/>
              <a:t>joilla yli 75 prosenttia peltoalasta on heinäkasvien tai muiden nurmirehukasvien tuotannossa, kesantona tai palkokasvien viljelyssä tai sitä käytetään näiden käyttötapojen yhdistelmänä</a:t>
            </a:r>
          </a:p>
          <a:p>
            <a:pPr lvl="1"/>
            <a:r>
              <a:rPr lang="fi-FI" dirty="0"/>
              <a:t>joilla yli 75 prosenttia maatalousmaasta on pysyvää nurmea tai sitä käytetään heinäkasvien tai muiden nurmirehukasvien tuotantoon</a:t>
            </a:r>
          </a:p>
          <a:p>
            <a:pPr lvl="1"/>
            <a:r>
              <a:rPr lang="fi-FI" dirty="0"/>
              <a:t>joiden peltoala on enintään 10 hehtaaria.</a:t>
            </a:r>
          </a:p>
          <a:p>
            <a:endParaRPr lang="fi-FI" dirty="0"/>
          </a:p>
          <a:p>
            <a:endParaRPr lang="fi-FI" dirty="0"/>
          </a:p>
          <a:p>
            <a:endParaRPr lang="fi-FI" dirty="0">
              <a:solidFill>
                <a:schemeClr val="accent3"/>
              </a:solidFill>
            </a:endParaRP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674F8CED-2290-3C2F-4377-9FCE4D5D06B9}"/>
              </a:ext>
            </a:extLst>
          </p:cNvPr>
          <p:cNvSpPr txBox="1">
            <a:spLocks/>
          </p:cNvSpPr>
          <p:nvPr/>
        </p:nvSpPr>
        <p:spPr>
          <a:xfrm>
            <a:off x="907869" y="461795"/>
            <a:ext cx="11011990" cy="7184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400" dirty="0"/>
              <a:t>5. Luonnon monimuotoisuuden ja maiseman suojelu ja laatu</a:t>
            </a:r>
          </a:p>
        </p:txBody>
      </p:sp>
    </p:spTree>
    <p:extLst>
      <p:ext uri="{BB962C8B-B14F-4D97-AF65-F5344CB8AC3E}">
        <p14:creationId xmlns:p14="http://schemas.microsoft.com/office/powerpoint/2010/main" val="3422762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Tuottamattomat alat			</a:t>
            </a:r>
            <a:r>
              <a:rPr lang="fi-FI" sz="2000" dirty="0"/>
              <a:t>2/4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125890" cy="395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Tuottamattoman alan poikkeus vuonna 2024 </a:t>
            </a:r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(vain vuonna 2024)</a:t>
            </a:r>
          </a:p>
          <a:p>
            <a:r>
              <a:rPr lang="fi-FI" dirty="0"/>
              <a:t>Ukrainan sodan vuoksi Euroopan komissio on antanut vuodeksi 2024 täytäntöönpanoasetuksen, jonka mukaan ehdollisuuden tuottamattoman alan kesannoille sallitaan viljelypoikkeus.</a:t>
            </a:r>
          </a:p>
          <a:p>
            <a:r>
              <a:rPr lang="fi-FI" dirty="0"/>
              <a:t>Voit ilmoittaa seuraavia kasveja ehdollisuuden tuottamattomaksi alaksi vuonna 2024: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Kesannot</a:t>
            </a:r>
            <a:r>
              <a:rPr lang="fi-FI" dirty="0">
                <a:solidFill>
                  <a:schemeClr val="accent3"/>
                </a:solidFill>
              </a:rPr>
              <a:t>: </a:t>
            </a:r>
            <a:r>
              <a:rPr lang="fi-FI" dirty="0"/>
              <a:t>avokesanto, sänkikesanto, viherkesanto (nurmi ja niitty)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Typensitojakasvit eli valkuaiskasvit</a:t>
            </a:r>
            <a:r>
              <a:rPr lang="fi-FI" dirty="0">
                <a:solidFill>
                  <a:schemeClr val="accent3"/>
                </a:solidFill>
              </a:rPr>
              <a:t>: </a:t>
            </a:r>
            <a:r>
              <a:rPr lang="fi-FI" dirty="0"/>
              <a:t>apila, härkäpapu, linssi, mailanen, makea lupiini, mesikkä, muut lupiinit, rehuherne, ruisvirna, ruokaherne, seoskasvusto (valkuaiskasvit), virna, vuohenherne</a:t>
            </a:r>
          </a:p>
          <a:p>
            <a:pPr lvl="1"/>
            <a:r>
              <a:rPr lang="fi-FI" b="1" dirty="0">
                <a:solidFill>
                  <a:schemeClr val="accent3"/>
                </a:solidFill>
              </a:rPr>
              <a:t>Välikasvit</a:t>
            </a:r>
          </a:p>
          <a:p>
            <a:endParaRPr lang="fi-FI" b="1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>
              <a:solidFill>
                <a:schemeClr val="accent3"/>
              </a:solidFill>
            </a:endParaRPr>
          </a:p>
          <a:p>
            <a:endParaRPr lang="fi-FI" dirty="0"/>
          </a:p>
          <a:p>
            <a:endParaRPr lang="fi-FI" dirty="0">
              <a:solidFill>
                <a:schemeClr val="accent3"/>
              </a:solidFill>
            </a:endParaRP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4318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Tuottamattomat alat			</a:t>
            </a:r>
            <a:r>
              <a:rPr lang="fi-FI" sz="2000" dirty="0"/>
              <a:t>3/4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837509"/>
            <a:ext cx="10648405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Tuottamattoman alan kesannot vuonna 2024</a:t>
            </a:r>
          </a:p>
          <a:p>
            <a:r>
              <a:rPr lang="fi-FI" dirty="0"/>
              <a:t>Säilytä 1.1. - 31.8. välinen aika, jonka aikana satoa ei saa korjata eikä alaa laiduntaa. Kesannon saa tuona aikana niittää, jos satoa ei korjaa/sitä ei hyödynnetä.</a:t>
            </a:r>
          </a:p>
          <a:p>
            <a:r>
              <a:rPr lang="fi-FI" dirty="0"/>
              <a:t>Voit laiduntaa tai korjata sadon tuottamattoman alan kesannolta 1.9. alkaen</a:t>
            </a:r>
          </a:p>
          <a:p>
            <a:r>
              <a:rPr lang="fi-FI" dirty="0"/>
              <a:t>Jos kylvät tuottamattoman alan kesannolle syyskylvöisiä kasveja, voit päättää ja muokata kesannon aikaisintaan 1.8.</a:t>
            </a:r>
          </a:p>
          <a:p>
            <a:r>
              <a:rPr lang="fi-FI" dirty="0"/>
              <a:t>Lannoitus ja kasvinsuojeluaineiden käyttö on kielletty 1.1. -31.8. välisenä aikana. Myös peittausaineiden käyttö on kielletty.</a:t>
            </a:r>
          </a:p>
          <a:p>
            <a:pPr lvl="1"/>
            <a:endParaRPr lang="fi-FI" sz="2000" dirty="0"/>
          </a:p>
          <a:p>
            <a:endParaRPr lang="fi-FI" b="1" dirty="0"/>
          </a:p>
          <a:p>
            <a:pPr marL="457200" lvl="1" indent="0">
              <a:buNone/>
            </a:pPr>
            <a:endParaRPr lang="fi-FI" sz="2000" dirty="0"/>
          </a:p>
          <a:p>
            <a:pPr lvl="1"/>
            <a:endParaRPr lang="fi-FI" sz="2000" dirty="0">
              <a:solidFill>
                <a:schemeClr val="accent3"/>
              </a:solidFill>
            </a:endParaRPr>
          </a:p>
          <a:p>
            <a:endParaRPr lang="fi-FI" dirty="0"/>
          </a:p>
          <a:p>
            <a:endParaRPr lang="fi-FI" dirty="0">
              <a:solidFill>
                <a:schemeClr val="accent3"/>
              </a:solidFill>
            </a:endParaRP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037842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Tuottamattomat alat</a:t>
            </a:r>
            <a:r>
              <a:rPr lang="fi-FI" sz="2800" dirty="0"/>
              <a:t>	</a:t>
            </a:r>
            <a:r>
              <a:rPr lang="fi-FI" dirty="0"/>
              <a:t>		</a:t>
            </a:r>
            <a:r>
              <a:rPr lang="fi-FI" sz="2000" dirty="0"/>
              <a:t>4/4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747101"/>
            <a:ext cx="10125890" cy="4328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Tuottamattoman alan typensitojakasvit vuonna 2024</a:t>
            </a:r>
          </a:p>
          <a:p>
            <a:r>
              <a:rPr lang="fi-FI" dirty="0"/>
              <a:t>Alalta voi korjata sadon eli kasvien alan saa käyttää hyödyksi</a:t>
            </a:r>
          </a:p>
          <a:p>
            <a:r>
              <a:rPr lang="fi-FI" dirty="0"/>
              <a:t>Lannoitus sallittu, mutta kasvinsuojeluaineiden käyttö on kielletty</a:t>
            </a:r>
          </a:p>
          <a:p>
            <a:r>
              <a:rPr lang="fi-FI" dirty="0"/>
              <a:t>Syyskylvöisten kasvien kylvöön liittyvät toimenpiteet ovat sallittuja 1.8. alkaen</a:t>
            </a:r>
          </a:p>
          <a:p>
            <a:pPr lvl="1"/>
            <a:endParaRPr lang="fi-FI" sz="2000" dirty="0"/>
          </a:p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Tuottamattoman alan välikasvit vuonna 2024</a:t>
            </a:r>
          </a:p>
          <a:p>
            <a:r>
              <a:rPr lang="fi-FI" dirty="0"/>
              <a:t>Alalta voi korjata sadon, mutta ala pitää säilyttää 31.10. asti kasvipeitteisenä</a:t>
            </a:r>
          </a:p>
          <a:p>
            <a:r>
              <a:rPr lang="fi-FI" dirty="0"/>
              <a:t>Lannoitus sallittu (pääkasvin mukaisesti)</a:t>
            </a:r>
          </a:p>
          <a:p>
            <a:r>
              <a:rPr lang="fi-FI" dirty="0"/>
              <a:t>Kasvinsuojeluaineiden käyttö kielletty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>
              <a:solidFill>
                <a:schemeClr val="accent3"/>
              </a:solidFill>
            </a:endParaRPr>
          </a:p>
          <a:p>
            <a:endParaRPr lang="fi-FI" dirty="0"/>
          </a:p>
          <a:p>
            <a:endParaRPr lang="fi-FI" dirty="0">
              <a:solidFill>
                <a:schemeClr val="accent3"/>
              </a:solidFill>
            </a:endParaRP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0320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6. Kasvinsuojeluaineiden käyttö		</a:t>
            </a:r>
            <a:r>
              <a:rPr lang="fi-FI" sz="2000" dirty="0"/>
              <a:t>1/1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125890" cy="3958435"/>
          </a:xfrm>
        </p:spPr>
        <p:txBody>
          <a:bodyPr>
            <a:normAutofit/>
          </a:bodyPr>
          <a:lstStyle/>
          <a:p>
            <a:r>
              <a:rPr lang="fi-FI" dirty="0"/>
              <a:t>Käytä vain Suomessa hyväksyttyjä valmisteita</a:t>
            </a:r>
          </a:p>
          <a:p>
            <a:r>
              <a:rPr lang="fi-FI" dirty="0"/>
              <a:t>Noudata kasvinsuojeluaineen myyntipäällysmerkintöjä</a:t>
            </a:r>
          </a:p>
          <a:p>
            <a:r>
              <a:rPr lang="fi-FI" dirty="0"/>
              <a:t>Kasvinsuojeluaineruisku pitää testauttaa vuoden 2021 alusta lähtien 3 vuoden välein (Huom! jos ruisku on testattu ennen vuotta 2021, testaus on voimassa viisi vuotta)</a:t>
            </a:r>
          </a:p>
          <a:p>
            <a:r>
              <a:rPr lang="fi-FI" dirty="0"/>
              <a:t>Kasvinsuojeluainetta ruiskutettaessa ruiskuttajalla pitää olla voimassaoleva kasvinsuojelututkinto (tutkinto on voimassa viisi vuotta)</a:t>
            </a:r>
          </a:p>
          <a:p>
            <a:r>
              <a:rPr lang="fi-FI" dirty="0"/>
              <a:t>Pidä kasvinsuojeluaineiden käytöstä kasvulohkokohtaista kirjanpitoa</a:t>
            </a:r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18281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12" y="782739"/>
            <a:ext cx="8314508" cy="785813"/>
          </a:xfrm>
        </p:spPr>
        <p:txBody>
          <a:bodyPr/>
          <a:lstStyle/>
          <a:p>
            <a:r>
              <a:rPr lang="fi-FI" dirty="0"/>
              <a:t>Lopuksi			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98468"/>
            <a:ext cx="10125890" cy="3958435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2">
                    <a:lumMod val="75000"/>
                  </a:schemeClr>
                </a:solidFill>
              </a:rPr>
              <a:t>Maataloustoiminnan vaatimusten muutos vuodelle 2024: </a:t>
            </a:r>
            <a:r>
              <a:rPr lang="fi-FI" b="1" dirty="0"/>
              <a:t>Nurmialat on niitettävä/laidunnettava viimeistään 15. päivänä syyskuuta!</a:t>
            </a:r>
          </a:p>
          <a:p>
            <a:pPr lvl="2"/>
            <a:r>
              <a:rPr lang="fi-FI" sz="1800" dirty="0"/>
              <a:t>Rehunurmet, joilta ei muuten korjata satoa</a:t>
            </a:r>
          </a:p>
          <a:p>
            <a:pPr lvl="2"/>
            <a:r>
              <a:rPr lang="fi-FI" sz="1800" dirty="0"/>
              <a:t>Viherkesanto, (sekä sänki- ja avokesanto tarvittaessa) </a:t>
            </a:r>
          </a:p>
          <a:p>
            <a:pPr lvl="2"/>
            <a:r>
              <a:rPr lang="fi-FI" sz="1800" dirty="0"/>
              <a:t>Luonnonlaitumet – ja niityt (ympäristösopimukseen kuulumattomat)</a:t>
            </a:r>
          </a:p>
          <a:p>
            <a:pPr lvl="2"/>
            <a:r>
              <a:rPr lang="fi-FI" sz="1800" dirty="0"/>
              <a:t>Huomioi, että yksittäisissä tukimuodoissa voi olla esimerkiksi tiukempia niiton ajankohdan tai kasvuston poiskeräämisen vaatimuksia.</a:t>
            </a:r>
          </a:p>
          <a:p>
            <a:pPr lvl="2"/>
            <a:endParaRPr lang="fi-FI" sz="2000" dirty="0"/>
          </a:p>
          <a:p>
            <a:r>
              <a:rPr lang="fi-FI" dirty="0"/>
              <a:t>Sosiaalinen ehdollisuus vuodesta 2025 alkaen</a:t>
            </a:r>
          </a:p>
          <a:p>
            <a:pPr lvl="1"/>
            <a:r>
              <a:rPr lang="fi-FI" dirty="0"/>
              <a:t>Vaatimuksia, jotka koskevat tuensaajien työntekijöiden työsuojelua ja työehtoja. Vaatimuksista vasta tarkemmin vuoden 2025 oppaalla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14170858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579025-F253-FC21-7498-8BB7873B81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99D246B-EE0F-BFD7-298F-9EAF9857C5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4496" y="3907826"/>
            <a:ext cx="4156589" cy="516130"/>
          </a:xfrm>
        </p:spPr>
        <p:txBody>
          <a:bodyPr>
            <a:noAutofit/>
          </a:bodyPr>
          <a:lstStyle/>
          <a:p>
            <a:r>
              <a:rPr lang="fi-FI" sz="2400" dirty="0"/>
              <a:t>vehmaa.fi/maaseutupalvelut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94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D5D52F-9464-255E-C70F-7E8E15D2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608578"/>
            <a:ext cx="4813663" cy="880588"/>
          </a:xfrm>
        </p:spPr>
        <p:txBody>
          <a:bodyPr>
            <a:normAutofit fontScale="90000"/>
          </a:bodyPr>
          <a:lstStyle/>
          <a:p>
            <a:r>
              <a:rPr lang="fi-FI" dirty="0"/>
              <a:t>Ehdollisuuden opas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D2C76AE-981A-0366-AA56-2D0C91FA5BB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1629" y="1559105"/>
            <a:ext cx="5066210" cy="389273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/>
              <a:t>Ruokaviraston sivuilla, linkki oppaaseen  </a:t>
            </a:r>
            <a:r>
              <a:rPr lang="fi-FI" dirty="0">
                <a:hlinkClick r:id="rId2"/>
              </a:rPr>
              <a:t>tässä</a:t>
            </a:r>
            <a:endParaRPr lang="fi-FI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/>
              <a:t>Linkki oppaaseen löytyy myös maaseutupalveluiden kotisivuilta </a:t>
            </a:r>
            <a:r>
              <a:rPr lang="fi-FI" b="1" dirty="0">
                <a:solidFill>
                  <a:schemeClr val="accent3"/>
                </a:solidFill>
              </a:rPr>
              <a:t>vehmaa.fi/maaseutupalvelut</a:t>
            </a:r>
            <a:r>
              <a:rPr lang="fi-FI" dirty="0"/>
              <a:t>, </a:t>
            </a:r>
            <a:r>
              <a:rPr lang="fi-FI" dirty="0">
                <a:hlinkClick r:id="rId3"/>
              </a:rPr>
              <a:t>koulutukset</a:t>
            </a:r>
            <a:r>
              <a:rPr lang="fi-FI" dirty="0"/>
              <a:t>-osion alta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fi-FI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fi-FI" dirty="0"/>
              <a:t>Linkki löytyy myös helposti Google-haulla ”Ehdollisuuden opas 2024”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CB0B8A26-E028-5654-09F4-3EA58ED115AE}"/>
              </a:ext>
            </a:extLst>
          </p:cNvPr>
          <p:cNvSpPr txBox="1">
            <a:spLocks/>
          </p:cNvSpPr>
          <p:nvPr/>
        </p:nvSpPr>
        <p:spPr>
          <a:xfrm>
            <a:off x="5793923" y="624973"/>
            <a:ext cx="4813663" cy="88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1600" dirty="0"/>
              <a:t>Sisällysluettelo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21F312B9-017B-644F-2E7F-998647A37F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412" y="1254034"/>
            <a:ext cx="6191250" cy="356235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1" name="Ellipsi 20">
            <a:extLst>
              <a:ext uri="{FF2B5EF4-FFF2-40B4-BE49-F238E27FC236}">
                <a16:creationId xmlns:a16="http://schemas.microsoft.com/office/drawing/2014/main" id="{2A9C1C40-5AE1-39F0-34F9-F4E18D7AD55A}"/>
              </a:ext>
            </a:extLst>
          </p:cNvPr>
          <p:cNvSpPr/>
          <p:nvPr/>
        </p:nvSpPr>
        <p:spPr>
          <a:xfrm>
            <a:off x="5717179" y="4337002"/>
            <a:ext cx="2643050" cy="62660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7434528-AE04-AD91-F334-2496AFC7BBCC}"/>
              </a:ext>
            </a:extLst>
          </p:cNvPr>
          <p:cNvSpPr txBox="1"/>
          <p:nvPr/>
        </p:nvSpPr>
        <p:spPr>
          <a:xfrm>
            <a:off x="5717179" y="5143466"/>
            <a:ext cx="5669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Alasvetovalikossa listattuna muutokset vuodelle 2024!</a:t>
            </a:r>
          </a:p>
        </p:txBody>
      </p:sp>
    </p:spTree>
    <p:extLst>
      <p:ext uri="{BB962C8B-B14F-4D97-AF65-F5344CB8AC3E}">
        <p14:creationId xmlns:p14="http://schemas.microsoft.com/office/powerpoint/2010/main" val="354974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005" y="357533"/>
            <a:ext cx="11011990" cy="718426"/>
          </a:xfrm>
        </p:spPr>
        <p:txBody>
          <a:bodyPr>
            <a:normAutofit fontScale="90000"/>
          </a:bodyPr>
          <a:lstStyle/>
          <a:p>
            <a:r>
              <a:rPr lang="fi-FI" dirty="0"/>
              <a:t>2. Ilmastonmuutoksen hillitseminen ja siihen sopeutuminen 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9525" y="1193074"/>
            <a:ext cx="10667997" cy="4665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300" b="1" dirty="0">
                <a:solidFill>
                  <a:schemeClr val="accent3"/>
                </a:solidFill>
              </a:rPr>
              <a:t>2.1. Pysyvän nurmen säilyttäminen</a:t>
            </a:r>
          </a:p>
          <a:p>
            <a:r>
              <a:rPr lang="fi-FI" dirty="0"/>
              <a:t>Pysyvää nurmea on maa, jota käytetään heinäkasvien tai muiden nurmirehukasvien kasvattamiseen </a:t>
            </a:r>
          </a:p>
          <a:p>
            <a:r>
              <a:rPr lang="fi-FI" dirty="0"/>
              <a:t>Vaatimus koskee kaikkia viljelijöitä, myös luonnonmukaista tuotantoa harjoittavia viljelijöitä.</a:t>
            </a:r>
          </a:p>
          <a:p>
            <a:r>
              <a:rPr lang="fi-FI" dirty="0"/>
              <a:t>Lohko muuttuu pysyväksi nurmeksi kuudentena vuotena, kun sille on ilmoitettu kuusi vuotta peräkkäin nurmivuosia kerryttäviä kasveja. Nurmivuodet nollaantuvat, jos lohkolle ilmoittaa muun kuin nurmivuosia kerryttävän tai ylläpitävän kasvin.</a:t>
            </a:r>
          </a:p>
          <a:p>
            <a:pPr marL="457200" lvl="1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300" b="1" dirty="0">
                <a:solidFill>
                  <a:schemeClr val="accent3"/>
                </a:solidFill>
              </a:rPr>
              <a:t>2.3. Sängenpolttokielto</a:t>
            </a:r>
          </a:p>
          <a:p>
            <a:r>
              <a:rPr lang="fi-FI" dirty="0"/>
              <a:t>Viljojen, tattarin, kvinoan, öljykasvien, kuitukasvien, palkokasvien ja siemenmausteiden sänkeä ei saa polttaa. Sängen polttokielto ei koske nurmea.</a:t>
            </a: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Lisäys vuodelle 2024: </a:t>
            </a:r>
            <a:r>
              <a:rPr lang="fi-FI" dirty="0"/>
              <a:t>korjaamatonta kasvustoa ei saa myöskään polttaa</a:t>
            </a:r>
          </a:p>
          <a:p>
            <a:pPr lvl="1"/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3BE51E98-E9FD-3EA5-C4BF-636697072F95}"/>
              </a:ext>
            </a:extLst>
          </p:cNvPr>
          <p:cNvSpPr txBox="1">
            <a:spLocks/>
          </p:cNvSpPr>
          <p:nvPr/>
        </p:nvSpPr>
        <p:spPr>
          <a:xfrm>
            <a:off x="559525" y="934187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603261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125890" cy="1054770"/>
          </a:xfrm>
        </p:spPr>
        <p:txBody>
          <a:bodyPr>
            <a:normAutofit fontScale="90000"/>
          </a:bodyPr>
          <a:lstStyle/>
          <a:p>
            <a:r>
              <a:rPr lang="fi-FI" dirty="0"/>
              <a:t>2.2. Turvemaiden suojelu ja maatalousmaaksi muusta käytöstä otettu ala						</a:t>
            </a:r>
            <a:r>
              <a:rPr lang="fi-FI" sz="2400" dirty="0"/>
              <a:t>1/1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125890" cy="3958435"/>
          </a:xfrm>
        </p:spPr>
        <p:txBody>
          <a:bodyPr>
            <a:normAutofit/>
          </a:bodyPr>
          <a:lstStyle/>
          <a:p>
            <a:r>
              <a:rPr lang="fi-FI" dirty="0"/>
              <a:t>Vuoden 2022 jälkeen maatalousmaaksi muusta käytöstä raivaamalla tai muilla keinoin otetulla turvemaalla ja muulla alalla sekä aiemmin turvetuotannossa olleilla aloilla on oltava </a:t>
            </a:r>
            <a:r>
              <a:rPr lang="fi-FI" dirty="0">
                <a:solidFill>
                  <a:schemeClr val="accent3"/>
                </a:solidFill>
              </a:rPr>
              <a:t>pysyvästi nurmikasvusto</a:t>
            </a:r>
            <a:r>
              <a:rPr lang="fi-FI" dirty="0"/>
              <a:t>. (= uudet raiviot vuodesta 2023 alkaen)</a:t>
            </a:r>
          </a:p>
          <a:p>
            <a:pPr lvl="1"/>
            <a:r>
              <a:rPr lang="fi-FI" dirty="0"/>
              <a:t>Aloja ei saa kyntää. Nurmikasvusto voidaan uusia vain suorakylvönä tai kevennetyllä muokkauksella niin, että uusi kasvusto kylvetään välittömästi aiemman kasvuston muokkauksen jälkeen.</a:t>
            </a:r>
          </a:p>
          <a:p>
            <a:pPr lvl="1"/>
            <a:endParaRPr lang="fi-FI" dirty="0"/>
          </a:p>
          <a:p>
            <a:r>
              <a:rPr lang="fi-FI" dirty="0"/>
              <a:t>Nurmivaatimus ei koske </a:t>
            </a:r>
          </a:p>
          <a:p>
            <a:pPr lvl="1"/>
            <a:r>
              <a:rPr lang="fi-FI" dirty="0"/>
              <a:t>lohkoa, joka on ollut viljelykelpoinen 31.12.2022</a:t>
            </a:r>
          </a:p>
          <a:p>
            <a:pPr lvl="1"/>
            <a:r>
              <a:rPr lang="fi-FI" dirty="0"/>
              <a:t>tilusjärjestelypäätösten mukaisia uusia aloja</a:t>
            </a:r>
          </a:p>
          <a:p>
            <a:pPr lvl="1"/>
            <a:r>
              <a:rPr lang="fi-FI" dirty="0">
                <a:solidFill>
                  <a:schemeClr val="accent3"/>
                </a:solidFill>
              </a:rPr>
              <a:t>peruslohkon muotoa parantavia muutoksia ja viljelytoimia hankaloittavien esteiden poistoa</a:t>
            </a:r>
          </a:p>
          <a:p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6896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98276"/>
            <a:ext cx="8314508" cy="785813"/>
          </a:xfrm>
        </p:spPr>
        <p:txBody>
          <a:bodyPr>
            <a:normAutofit/>
          </a:bodyPr>
          <a:lstStyle/>
          <a:p>
            <a:r>
              <a:rPr lang="fi-FI" sz="2400" dirty="0"/>
              <a:t>3.1. Suojakaistat						</a:t>
            </a:r>
            <a:r>
              <a:rPr lang="fi-FI" sz="2000" dirty="0"/>
              <a:t>1/1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517776" cy="3958435"/>
          </a:xfrm>
        </p:spPr>
        <p:txBody>
          <a:bodyPr>
            <a:normAutofit/>
          </a:bodyPr>
          <a:lstStyle/>
          <a:p>
            <a:r>
              <a:rPr lang="fi-FI" dirty="0"/>
              <a:t>Jos peruslohko sijaitsee vesistön varrella, vesistön puoleiselle lohkon reunalle on jätettävä kasvipeitteinen, muokkaamaton ja </a:t>
            </a:r>
            <a:r>
              <a:rPr lang="fi-FI" b="1" dirty="0">
                <a:solidFill>
                  <a:schemeClr val="accent3"/>
                </a:solidFill>
              </a:rPr>
              <a:t>vähintään 3 metriä leveä suojakaista</a:t>
            </a:r>
          </a:p>
          <a:p>
            <a:r>
              <a:rPr lang="fi-FI" dirty="0"/>
              <a:t>Vipu palvelun kautta voi tarkistaa lohkot, jotka sijaitsevat vesistön varrella (karttataso: vesistöt)</a:t>
            </a:r>
            <a:endParaRPr lang="fi-FI" dirty="0">
              <a:solidFill>
                <a:schemeClr val="accent2"/>
              </a:solidFill>
            </a:endParaRPr>
          </a:p>
          <a:p>
            <a:r>
              <a:rPr lang="fi-FI" dirty="0">
                <a:solidFill>
                  <a:schemeClr val="accent2">
                    <a:lumMod val="75000"/>
                  </a:schemeClr>
                </a:solidFill>
              </a:rPr>
              <a:t>Tarkennus vuodelle 2024: </a:t>
            </a:r>
            <a:r>
              <a:rPr lang="fi-FI" dirty="0"/>
              <a:t>Suojakaista on perustettava kylvämällä alalle monivuotisia nurmikasveja. Suojakaistan voi perustaa myös kylvämällä sen suojaviljaan. (Koskee uusia perustettavia suojakaistoja)</a:t>
            </a:r>
          </a:p>
          <a:p>
            <a:r>
              <a:rPr lang="fi-FI" dirty="0"/>
              <a:t>Kasvinsuojelu ja lannoitus ei ole sallittua suojakaistalla</a:t>
            </a:r>
          </a:p>
          <a:p>
            <a:pPr lvl="1"/>
            <a:r>
              <a:rPr lang="fi-FI" dirty="0"/>
              <a:t>Vaikeissa rikkakasvitilanteissa kasvinsuojeluaineita voi käyttää pesäketorjuntana </a:t>
            </a:r>
            <a:r>
              <a:rPr lang="fi-FI" dirty="0">
                <a:sym typeface="Wingdings" panose="05000000000000000000" pitchFamily="2" charset="2"/>
              </a:rPr>
              <a:t>lupa haettava ELY-keskukselta!</a:t>
            </a:r>
            <a:r>
              <a:rPr lang="fi-FI" dirty="0"/>
              <a:t> </a:t>
            </a:r>
          </a:p>
          <a:p>
            <a:r>
              <a:rPr lang="fi-FI" dirty="0"/>
              <a:t>Suojakaistalla ei hyväksytä pajukkoa, vadelmakasvustoa tai mitään muutakaan puuvartista kasvustoa. </a:t>
            </a:r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7F2C07A5-6D88-7757-D0F1-1F619854FFD3}"/>
              </a:ext>
            </a:extLst>
          </p:cNvPr>
          <p:cNvSpPr txBox="1">
            <a:spLocks/>
          </p:cNvSpPr>
          <p:nvPr/>
        </p:nvSpPr>
        <p:spPr>
          <a:xfrm>
            <a:off x="838201" y="512760"/>
            <a:ext cx="11719560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accent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800" dirty="0"/>
              <a:t>3. Vesien suojelu</a:t>
            </a:r>
          </a:p>
        </p:txBody>
      </p:sp>
    </p:spTree>
    <p:extLst>
      <p:ext uri="{BB962C8B-B14F-4D97-AF65-F5344CB8AC3E}">
        <p14:creationId xmlns:p14="http://schemas.microsoft.com/office/powerpoint/2010/main" val="2435050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567"/>
            <a:ext cx="10465528" cy="682343"/>
          </a:xfrm>
        </p:spPr>
        <p:txBody>
          <a:bodyPr>
            <a:normAutofit/>
          </a:bodyPr>
          <a:lstStyle/>
          <a:p>
            <a:r>
              <a:rPr lang="fi-FI" dirty="0"/>
              <a:t>3.2. Vedenottoilmoitus ja vedenottolupa	</a:t>
            </a:r>
            <a:r>
              <a:rPr lang="fi-FI" sz="2800" dirty="0"/>
              <a:t>	</a:t>
            </a:r>
            <a:r>
              <a:rPr lang="fi-FI" sz="2000" dirty="0"/>
              <a:t>1/2</a:t>
            </a:r>
            <a:endParaRPr lang="fi-FI" sz="28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1465082"/>
            <a:ext cx="10587447" cy="4718004"/>
          </a:xfrm>
        </p:spPr>
        <p:txBody>
          <a:bodyPr>
            <a:normAutofit/>
          </a:bodyPr>
          <a:lstStyle/>
          <a:p>
            <a:r>
              <a:rPr lang="fi-FI" dirty="0"/>
              <a:t>Ehdollisuuden vaatimuksena saatat tarvita vesitaloushankeluvan toiminnallesi. Jos aiot käyttää pinta- tai pohjavettä tai rakentaa padon, selvitä ELY-keskuksesta ennen toiminnan aloittamista, tarvitsetko luvan tai pitääkö sinun tehdä ilmoitus asiasta.</a:t>
            </a:r>
          </a:p>
          <a:p>
            <a:r>
              <a:rPr lang="fi-FI" dirty="0"/>
              <a:t>Alueellamme erityisesti Sirppujoen vedenkäytättäjistä tarvitaan kuivuusriskien hallinnan suunnittelua varten tietoa</a:t>
            </a:r>
          </a:p>
          <a:p>
            <a:pPr marL="0" indent="0">
              <a:buNone/>
            </a:pPr>
            <a:endParaRPr lang="fi-FI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VEDENOTTOILMOITUS</a:t>
            </a:r>
          </a:p>
          <a:p>
            <a:r>
              <a:rPr lang="fi-FI" dirty="0"/>
              <a:t>Milloin ilmoitus veden ottamisesta riittää?</a:t>
            </a:r>
          </a:p>
          <a:p>
            <a:pPr lvl="1"/>
            <a:r>
              <a:rPr lang="fi-FI" dirty="0"/>
              <a:t>Tee ilmoitus vedenotosta paikalliselle ELY-keskukselle, jos otat pinta- tai pohjavettä säännöllisesti yli 100 m3 vuorokaudessa. </a:t>
            </a:r>
          </a:p>
          <a:p>
            <a:pPr lvl="1"/>
            <a:r>
              <a:rPr lang="fi-FI" dirty="0"/>
              <a:t>Ilmoitus tulee tehdä viimeistään 30 vuorokautta ennen veden oton aloittamista.</a:t>
            </a:r>
          </a:p>
          <a:p>
            <a:pPr lvl="1"/>
            <a:r>
              <a:rPr lang="fi-FI" dirty="0"/>
              <a:t>Vedenottoilmoitukset tehdään </a:t>
            </a:r>
            <a:r>
              <a:rPr lang="fi-FI" dirty="0" err="1"/>
              <a:t>ELY:n</a:t>
            </a:r>
            <a:r>
              <a:rPr lang="fi-FI" dirty="0"/>
              <a:t> kirjaamon kautta tai suomi.fi sähköisen asiointipalvelun kautta, linkki </a:t>
            </a:r>
            <a:r>
              <a:rPr lang="fi-FI" dirty="0">
                <a:hlinkClick r:id="rId2"/>
              </a:rPr>
              <a:t>tässä</a:t>
            </a:r>
            <a:r>
              <a:rPr lang="fi-FI" dirty="0"/>
              <a:t>.  </a:t>
            </a:r>
          </a:p>
          <a:p>
            <a:pPr lvl="1"/>
            <a:r>
              <a:rPr lang="fi-FI" dirty="0"/>
              <a:t>Lisätietoja vedenottoilmoituksista: ylitarkastaja Maria Mäkinen (</a:t>
            </a:r>
            <a:r>
              <a:rPr lang="fi-FI" dirty="0">
                <a:hlinkClick r:id="rId3"/>
              </a:rPr>
              <a:t>maria.k.makinen@ely-keskus.fi</a:t>
            </a:r>
            <a:r>
              <a:rPr lang="fi-FI" dirty="0"/>
              <a:t>)</a:t>
            </a:r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682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567"/>
            <a:ext cx="10465528" cy="682343"/>
          </a:xfrm>
        </p:spPr>
        <p:txBody>
          <a:bodyPr>
            <a:normAutofit/>
          </a:bodyPr>
          <a:lstStyle/>
          <a:p>
            <a:r>
              <a:rPr lang="fi-FI" dirty="0"/>
              <a:t>Vedenottoilmoitus	ja vedenottolupa</a:t>
            </a:r>
            <a:r>
              <a:rPr lang="fi-FI" sz="2800" dirty="0"/>
              <a:t>			</a:t>
            </a:r>
            <a:r>
              <a:rPr lang="fi-FI" sz="2000" dirty="0"/>
              <a:t>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198" y="1308326"/>
            <a:ext cx="10361025" cy="47702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VEDENOTTOLUPA</a:t>
            </a:r>
          </a:p>
          <a:p>
            <a:r>
              <a:rPr lang="fi-FI" dirty="0"/>
              <a:t>Milloin tarvitset luvan vesitaloushankkeeseen ja veden ottamiseen?</a:t>
            </a:r>
          </a:p>
          <a:p>
            <a:pPr lvl="1"/>
            <a:r>
              <a:rPr lang="fi-FI" dirty="0"/>
              <a:t>Otat pohjavettä yli 250m3 vuorokaudessa muutoin kuin tilapäisesti</a:t>
            </a:r>
          </a:p>
          <a:p>
            <a:pPr lvl="1"/>
            <a:r>
              <a:rPr lang="fi-FI" dirty="0"/>
              <a:t>Muutat maa-alueen pysyvästi vesialueeksi vesistön vedenkorkeutta nostamalla</a:t>
            </a:r>
          </a:p>
          <a:p>
            <a:pPr lvl="1"/>
            <a:r>
              <a:rPr lang="fi-FI" dirty="0"/>
              <a:t>Teet muutoksia, jotka muuttavat vesiväylää siten, että sen käyttö vaikeutuu, tai kavennat tai suljet vesiväylän. Vesiväylällä tarkoitetaan sellaista vesistössä olevaa reittiä, jossa voi olla vesiliikennettä.</a:t>
            </a:r>
          </a:p>
          <a:p>
            <a:pPr lvl="1"/>
            <a:r>
              <a:rPr lang="fi-FI" dirty="0"/>
              <a:t>kun vettä ei riitä tarpeeksi niille vesialueen omistajille tai osakkaille, jotka ottavat vettä</a:t>
            </a:r>
          </a:p>
          <a:p>
            <a:pPr lvl="1"/>
            <a:r>
              <a:rPr lang="fi-FI" dirty="0"/>
              <a:t>jos vesitaloushanke voi muuttaa vesistön tilaa (laatua tai veden määrää), rantaa tai vesiympäristöä tai vaikuttaa pohjaveteen.</a:t>
            </a:r>
          </a:p>
          <a:p>
            <a:pPr lvl="1"/>
            <a:endParaRPr lang="fi-FI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r>
              <a:rPr lang="fi-FI" b="1" dirty="0">
                <a:solidFill>
                  <a:schemeClr val="accent3"/>
                </a:solidFill>
              </a:rPr>
              <a:t>KASTELUSTA YLEISESTI</a:t>
            </a:r>
          </a:p>
          <a:p>
            <a:r>
              <a:rPr lang="fi-FI" dirty="0"/>
              <a:t>Salaojayhdistys on julkaissut kasteluoppaan vuonna 2023, linkki oppaaseen </a:t>
            </a:r>
            <a:r>
              <a:rPr lang="fi-FI" dirty="0">
                <a:hlinkClick r:id="rId2"/>
              </a:rPr>
              <a:t>tässä</a:t>
            </a:r>
            <a:r>
              <a:rPr lang="fi-FI" dirty="0"/>
              <a:t>.</a:t>
            </a:r>
          </a:p>
          <a:p>
            <a:r>
              <a:rPr lang="fi-FI" dirty="0"/>
              <a:t>Kysymykset kastelusta ja veden varastoinnista sekä yhteydenotot vedenhankinnan ongelmissa: vesitalousasiantuntija Pekka Parkkila (</a:t>
            </a:r>
            <a:r>
              <a:rPr lang="fi-FI" dirty="0">
                <a:hlinkClick r:id="rId3"/>
              </a:rPr>
              <a:t>pekka.parkkila@ely-keskus.fi</a:t>
            </a:r>
            <a:r>
              <a:rPr lang="fi-FI" dirty="0"/>
              <a:t>), puh. 050-3961605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lvl="1"/>
            <a:endParaRPr lang="fi-FI" dirty="0"/>
          </a:p>
          <a:p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17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07D286-7D81-16E3-BCCE-5E9962F80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559834" cy="785813"/>
          </a:xfrm>
        </p:spPr>
        <p:txBody>
          <a:bodyPr>
            <a:normAutofit/>
          </a:bodyPr>
          <a:lstStyle/>
          <a:p>
            <a:r>
              <a:rPr lang="fi-FI" dirty="0"/>
              <a:t>3.5. Lannoitus							</a:t>
            </a:r>
            <a:r>
              <a:rPr lang="fi-FI" sz="2000" dirty="0"/>
              <a:t>1/4</a:t>
            </a:r>
            <a:endParaRPr lang="fi-FI" sz="24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9B73C4-0A1E-7DBC-0705-0CA6168754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837509"/>
            <a:ext cx="10125890" cy="3958435"/>
          </a:xfrm>
        </p:spPr>
        <p:txBody>
          <a:bodyPr>
            <a:normAutofit/>
          </a:bodyPr>
          <a:lstStyle/>
          <a:p>
            <a:r>
              <a:rPr lang="fi-FI" dirty="0"/>
              <a:t>Samat lannoitustasot koskevat kaikkia viljelijöitä. Ympäristökorvauksessa ei erillisiä lannoitustasoja.</a:t>
            </a:r>
          </a:p>
          <a:p>
            <a:r>
              <a:rPr lang="fi-FI" dirty="0"/>
              <a:t>Fosforilannoitus fosforiasetuksen 64/2023 ja typpilannoitus nitraattiasetuksen 1250/2014 mukaan. </a:t>
            </a:r>
          </a:p>
          <a:p>
            <a:endParaRPr lang="fi-FI" dirty="0"/>
          </a:p>
          <a:p>
            <a:r>
              <a:rPr lang="fi-FI" dirty="0"/>
              <a:t>Selvitä lannoitettavan lohkon maalaji ja viljavuusluokka akkreditoidussa laboratoriossa </a:t>
            </a:r>
            <a:r>
              <a:rPr lang="fi-FI" b="1" dirty="0">
                <a:solidFill>
                  <a:schemeClr val="accent3"/>
                </a:solidFill>
              </a:rPr>
              <a:t>ennen lannoittamista</a:t>
            </a:r>
          </a:p>
          <a:p>
            <a:pPr lvl="1"/>
            <a:r>
              <a:rPr lang="fi-FI" dirty="0"/>
              <a:t>Fosforilannoituksen voit tehdä myös käyttämällä viljavuusluokan 6 lannoitustasoja, jos analyysiä ei ole. Maalaji on selvitettävä kuitenkin laboratoriossa.</a:t>
            </a:r>
          </a:p>
          <a:p>
            <a:pPr lvl="1"/>
            <a:r>
              <a:rPr lang="fi-FI" dirty="0"/>
              <a:t>Ehdollisuudessa hyväksytään korkeintaan 10 vuotta vanha viljavuustutkimus (HUOM! Ympäristökorvauksessa ehtona 5 vuoden välein otettava viljavuustutkimus)</a:t>
            </a:r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pPr lvl="1"/>
            <a:endParaRPr lang="fi-FI" sz="2000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  <a:p>
            <a:endParaRPr lang="fi-FI" dirty="0"/>
          </a:p>
          <a:p>
            <a:pPr lvl="1"/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550482062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5147</TotalTime>
  <Words>2468</Words>
  <Application>Microsoft Office PowerPoint</Application>
  <PresentationFormat>Laajakuva</PresentationFormat>
  <Paragraphs>436</Paragraphs>
  <Slides>29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29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Sisältökalvot</vt:lpstr>
      <vt:lpstr>Sisältökalvot - Ei alareunaa</vt:lpstr>
      <vt:lpstr>Kannet, välikalvot, loppukalvot</vt:lpstr>
      <vt:lpstr>Graafiset elementit</vt:lpstr>
      <vt:lpstr>Ehdollisuus</vt:lpstr>
      <vt:lpstr>Yleistä ehdollisuudesta</vt:lpstr>
      <vt:lpstr>Ehdollisuuden opas 2024</vt:lpstr>
      <vt:lpstr>2. Ilmastonmuutoksen hillitseminen ja siihen sopeutuminen </vt:lpstr>
      <vt:lpstr>2.2. Turvemaiden suojelu ja maatalousmaaksi muusta käytöstä otettu ala      1/1</vt:lpstr>
      <vt:lpstr>3.1. Suojakaistat      1/1</vt:lpstr>
      <vt:lpstr>3.2. Vedenottoilmoitus ja vedenottolupa  1/2</vt:lpstr>
      <vt:lpstr>Vedenottoilmoitus ja vedenottolupa   2/2</vt:lpstr>
      <vt:lpstr>3.5. Lannoitus       1/4</vt:lpstr>
      <vt:lpstr>Lannoitus       2/4</vt:lpstr>
      <vt:lpstr>Lannoitus       3/4</vt:lpstr>
      <vt:lpstr>Lannoitus      4/4</vt:lpstr>
      <vt:lpstr>4.1. Vähimmäismaanpeite   1/1</vt:lpstr>
      <vt:lpstr>4.1. Kesannot    1/1</vt:lpstr>
      <vt:lpstr>4.2. Viljelykierto   1/8</vt:lpstr>
      <vt:lpstr>Viljelykierto    2/8</vt:lpstr>
      <vt:lpstr>Viljelykierto   3/8</vt:lpstr>
      <vt:lpstr>Viljelykierto   4/8</vt:lpstr>
      <vt:lpstr>Viljelykierto   5/8    </vt:lpstr>
      <vt:lpstr>PowerPoint-esitys</vt:lpstr>
      <vt:lpstr>PowerPoint-esitys</vt:lpstr>
      <vt:lpstr>PowerPoint-esitys</vt:lpstr>
      <vt:lpstr>5.1. Tuottamattomat alat  1/4</vt:lpstr>
      <vt:lpstr>Tuottamattomat alat   2/4</vt:lpstr>
      <vt:lpstr>Tuottamattomat alat   3/4</vt:lpstr>
      <vt:lpstr>Tuottamattomat alat   4/4</vt:lpstr>
      <vt:lpstr>6. Kasvinsuojeluaineiden käyttö  1/1</vt:lpstr>
      <vt:lpstr>Lopuksi   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Ehdollisuus_21042023</dc:title>
  <dc:creator>Ehdollisuus_21042023</dc:creator>
  <cp:lastModifiedBy>Michaela Kontu</cp:lastModifiedBy>
  <cp:revision>261</cp:revision>
  <cp:lastPrinted>2024-04-08T10:22:24Z</cp:lastPrinted>
  <dcterms:created xsi:type="dcterms:W3CDTF">2022-04-05T10:40:53Z</dcterms:created>
  <dcterms:modified xsi:type="dcterms:W3CDTF">2024-04-10T05:20:00Z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