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32"/>
  </p:notesMasterIdLst>
  <p:handoutMasterIdLst>
    <p:handoutMasterId r:id="rId33"/>
  </p:handoutMasterIdLst>
  <p:sldIdLst>
    <p:sldId id="256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25" r:id="rId31"/>
  </p:sldIdLst>
  <p:sldSz cx="12192000" cy="68580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581E0BF-2733-403F-9C5C-5AF268E94827}">
          <p14:sldIdLst>
            <p14:sldId id="256"/>
          </p14:sldIdLst>
        </p14:section>
        <p14:section name="Oletusosa" id="{B4D407D5-E996-460E-9DB8-08CB1206B47B}">
          <p14:sldIdLst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7043"/>
  </p:normalViewPr>
  <p:slideViewPr>
    <p:cSldViewPr snapToGrid="0" snapToObjects="1">
      <p:cViewPr varScale="1">
        <p:scale>
          <a:sx n="82" d="100"/>
          <a:sy n="82" d="100"/>
        </p:scale>
        <p:origin x="86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10.4.2024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0673"/>
            <a:ext cx="3078427" cy="513940"/>
          </a:xfrm>
          <a:prstGeom prst="rect">
            <a:avLst/>
          </a:prstGeom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10.4.2024.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4989"/>
            <a:ext cx="5683250" cy="4029684"/>
          </a:xfrm>
          <a:prstGeom prst="rect">
            <a:avLst/>
          </a:prstGeom>
        </p:spPr>
        <p:txBody>
          <a:bodyPr vert="horz" lIns="94458" tIns="47229" rIns="94458" bIns="472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0673"/>
            <a:ext cx="3078427" cy="513940"/>
          </a:xfrm>
          <a:prstGeom prst="rect">
            <a:avLst/>
          </a:prstGeom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11" Type="http://schemas.openxmlformats.org/officeDocument/2006/relationships/image" Target="../media/image35.emf"/><Relationship Id="rId5" Type="http://schemas.openxmlformats.org/officeDocument/2006/relationships/image" Target="../media/image12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8.emf"/><Relationship Id="rId21" Type="http://schemas.openxmlformats.org/officeDocument/2006/relationships/image" Target="../media/image65.jpe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47.emf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24" Type="http://schemas.openxmlformats.org/officeDocument/2006/relationships/image" Target="../media/image68.jpeg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23" Type="http://schemas.openxmlformats.org/officeDocument/2006/relationships/image" Target="../media/image67.jpeg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1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Relationship Id="rId22" Type="http://schemas.openxmlformats.org/officeDocument/2006/relationships/image" Target="../media/image6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FBA4D-DDF7-86A5-2705-9AC52FEC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4200D5-793F-F2CF-9541-A4C42E75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98F75-F524-29B1-BE32-04DF5750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1FA5-C16C-43B2-BFF4-B365DC7E3381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8E2C2F-5F55-CA9E-F520-1960D057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BAC93C-173E-5C19-B4C5-30F5040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1EEE-8B4E-4F28-BF8D-F4760FEE7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4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7927-A69E-E15E-9CFC-66590FB83D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954E-4404-4449-A1DA-6E1649FAB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FBA4D-DDF7-86A5-2705-9AC52FEC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4200D5-793F-F2CF-9541-A4C42E75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98F75-F524-29B1-BE32-04DF5750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1FA5-C16C-43B2-BFF4-B365DC7E3381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8E2C2F-5F55-CA9E-F520-1960D057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BAC93C-173E-5C19-B4C5-30F5040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1EEE-8B4E-4F28-BF8D-F4760FEE7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942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984C-A7AD-B042-2AD3-C048FF60A1D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  <p:sldLayoutId id="21474841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E41C-D4B9-B932-CC41-E3EAEC8C4F8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  <p:sldLayoutId id="214748411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mm.fi/-/uusi-vesiensuojelua-edistava-tietoaineisto-suojavyohykkeista-kayttoon-tukihaussa-2024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okavirasto.fi/tuet/maatalous/peltotuet/ymparistokorvaus/ymparistokorvauksen-sitoumusehdot/ymparistokorvauksen-sitoumusehdot-2024/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tkdata.gtk.fi/hasu/index.html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DFDD8D-7399-0046-62CC-EDF312C21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041" y="1953762"/>
            <a:ext cx="5327009" cy="1102323"/>
          </a:xfrm>
        </p:spPr>
        <p:txBody>
          <a:bodyPr>
            <a:normAutofit/>
          </a:bodyPr>
          <a:lstStyle/>
          <a:p>
            <a:r>
              <a:rPr lang="fi-FI" sz="4400" b="1" dirty="0"/>
              <a:t>Ympäristökorvaus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C7805DFA-72B1-A660-FF94-574E70BC0386}"/>
              </a:ext>
            </a:extLst>
          </p:cNvPr>
          <p:cNvSpPr txBox="1">
            <a:spLocks/>
          </p:cNvSpPr>
          <p:nvPr/>
        </p:nvSpPr>
        <p:spPr>
          <a:xfrm>
            <a:off x="5459404" y="3077713"/>
            <a:ext cx="3858767" cy="98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i-FI" b="1" dirty="0"/>
              <a:t>Tukikoulutus Crusell 10.4.2024</a:t>
            </a:r>
            <a:endParaRPr lang="fi-FI" sz="1400" b="1" dirty="0">
              <a:solidFill>
                <a:schemeClr val="accent2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i-FI" sz="1400" b="1" dirty="0">
              <a:solidFill>
                <a:schemeClr val="accent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907985FD-1DB6-E923-5FFC-96ABFFBC34EB}"/>
              </a:ext>
            </a:extLst>
          </p:cNvPr>
          <p:cNvSpPr txBox="1">
            <a:spLocks/>
          </p:cNvSpPr>
          <p:nvPr/>
        </p:nvSpPr>
        <p:spPr>
          <a:xfrm>
            <a:off x="5459404" y="4353076"/>
            <a:ext cx="3858767" cy="124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fi-FI" sz="1400" dirty="0"/>
          </a:p>
          <a:p>
            <a:pPr algn="ctr" fontAlgn="auto">
              <a:spcAft>
                <a:spcPts val="0"/>
              </a:spcAft>
            </a:pPr>
            <a:r>
              <a:rPr lang="fi-FI" sz="1400" b="1" dirty="0"/>
              <a:t>Vakka-Suomen maaseutupalvelut</a:t>
            </a:r>
          </a:p>
        </p:txBody>
      </p:sp>
    </p:spTree>
    <p:extLst>
      <p:ext uri="{BB962C8B-B14F-4D97-AF65-F5344CB8AC3E}">
        <p14:creationId xmlns:p14="http://schemas.microsoft.com/office/powerpoint/2010/main" val="292383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3/8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720000"/>
            <a:ext cx="11109961" cy="4321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3. Maaperän seuranta</a:t>
            </a:r>
          </a:p>
          <a:p>
            <a:r>
              <a:rPr lang="fi-FI" dirty="0"/>
              <a:t>Jos valitse toimenpiteen maaperän seuranta, teetä vähintään kahdesta tilasi yli 0,5 hehtaarin peruslohkosta joko </a:t>
            </a:r>
          </a:p>
          <a:p>
            <a:pPr marL="914400" lvl="1" indent="-457200">
              <a:buFont typeface="+mj-lt"/>
              <a:buAutoNum type="alphaUcPeriod"/>
            </a:pPr>
            <a:r>
              <a:rPr lang="fi-FI" dirty="0"/>
              <a:t>laaja maa-analyysi TAI</a:t>
            </a:r>
          </a:p>
          <a:p>
            <a:pPr marL="914400" lvl="1" indent="-457200">
              <a:buFont typeface="+mj-lt"/>
              <a:buAutoNum type="alphaUcPeriod"/>
            </a:pPr>
            <a:r>
              <a:rPr lang="fi-FI" dirty="0"/>
              <a:t>analyysi peltomaan laatutekijöistä maaperän skannauslaitteistolla.</a:t>
            </a:r>
          </a:p>
          <a:p>
            <a:r>
              <a:rPr lang="fi-FI" dirty="0"/>
              <a:t>Näytteet/analyysin voi ottaa kerralla koko sitoumuskauden ajalle eli 10 lohkon näytteet riittävät 5 vuodeksi.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Laajan maa-analyysin osalta yksi (1) näyte/peruslohko riittää!</a:t>
            </a:r>
          </a:p>
          <a:p>
            <a:pPr lvl="1"/>
            <a:r>
              <a:rPr lang="fi-FI" dirty="0"/>
              <a:t>aiempi vaatimus yksi näyte alkavaa viittä hehtaaria kohden poistunut</a:t>
            </a:r>
          </a:p>
          <a:p>
            <a:pPr lvl="1"/>
            <a:r>
              <a:rPr lang="fi-FI" dirty="0"/>
              <a:t>Analyysi teetettävä sitoumusvuonna 30.11. mennessä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22471B7-1020-34E7-D604-EABCEA08E7A0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</p:spTree>
    <p:extLst>
      <p:ext uri="{BB962C8B-B14F-4D97-AF65-F5344CB8AC3E}">
        <p14:creationId xmlns:p14="http://schemas.microsoft.com/office/powerpoint/2010/main" val="228756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4/8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2513" y="1515292"/>
            <a:ext cx="11260183" cy="4606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4. Orgaaniset ravinteet</a:t>
            </a:r>
          </a:p>
          <a:p>
            <a:r>
              <a:rPr lang="fi-FI" dirty="0"/>
              <a:t>Ei muutoksia vuodelle 2024</a:t>
            </a:r>
          </a:p>
          <a:p>
            <a:r>
              <a:rPr lang="fi-FI" dirty="0"/>
              <a:t>Voit valita toimenpiteen, jos jokin seuraavista ehdoista täyttyy:</a:t>
            </a:r>
          </a:p>
          <a:p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E28FD2E4-3776-557B-C4EC-399AC6F96522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5E97584B-2897-6714-6229-8328C8C893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983288"/>
              </p:ext>
            </p:extLst>
          </p:nvPr>
        </p:nvGraphicFramePr>
        <p:xfrm>
          <a:off x="778691" y="2937844"/>
          <a:ext cx="10634617" cy="29738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5862">
                  <a:extLst>
                    <a:ext uri="{9D8B030D-6E8A-4147-A177-3AD203B41FA5}">
                      <a16:colId xmlns:a16="http://schemas.microsoft.com/office/drawing/2014/main" val="4198257056"/>
                    </a:ext>
                  </a:extLst>
                </a:gridCol>
                <a:gridCol w="10218755">
                  <a:extLst>
                    <a:ext uri="{9D8B030D-6E8A-4147-A177-3AD203B41FA5}">
                      <a16:colId xmlns:a16="http://schemas.microsoft.com/office/drawing/2014/main" val="1239894061"/>
                    </a:ext>
                  </a:extLst>
                </a:gridCol>
              </a:tblGrid>
              <a:tr h="159186">
                <a:tc>
                  <a:txBody>
                    <a:bodyPr/>
                    <a:lstStyle/>
                    <a:p>
                      <a:r>
                        <a:rPr lang="fi-FI" b="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0" dirty="0"/>
                        <a:t>Erottelet lannan separaattorilla vähintään 25 kuutiometriä lannan jakeita.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24196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Erottelet vähintään 25 kuutiometriä kuiva-ainetta nestejakeesta sellaisella lietteen laskeutusmenetelmällä, jossa hyödynnetään painovoimaa.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4110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Käsittelet maataloustoiminnastasi syntynyttä lantaa biokaasulaitoksessa vähintään 25 kuutiometriä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114595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Luovutat vähintään 25 kuutiometriä maataloustoiminnasta syntynyttä lantaa tiloille, jotka tuottavat itse yhteensä alle 25 kuutiometriä lantaa vuodessa.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49345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Toimitat vähintään 25 kuutiometriä nurmikasvustoa biokaasulaitokseen.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Voit toimittaa nurmikasvustoa tilan ulkopuoliseen biokaasulaitokseen, mutta vaatimus täyttyy myös, jos sinulla on oma biokaasulaitos tai olet osakkaana laitoksessa, johon toimitat nurmea.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1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42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5/8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720000"/>
            <a:ext cx="11109961" cy="400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5. Pölyttäjien ravintokasvit</a:t>
            </a:r>
            <a:endParaRPr lang="fi-FI" dirty="0"/>
          </a:p>
          <a:p>
            <a:r>
              <a:rPr lang="fi-FI" dirty="0"/>
              <a:t>Voit valita toimenpiteen pölyttäjien ravintokasvit, jos ilmoitat peltotukien haussa vähintään kahdelle peruslohkolle sadontuottotarkoituksessa viljeltäviä pölyttäjien ravintokasveja. </a:t>
            </a:r>
          </a:p>
          <a:p>
            <a:r>
              <a:rPr lang="fi-FI" dirty="0"/>
              <a:t>Koko peruslohko pitää olla tietyillä kasveilla, jos peruslohko enintään 1 hehtaaria.</a:t>
            </a:r>
          </a:p>
          <a:p>
            <a:pPr lvl="1"/>
            <a:r>
              <a:rPr lang="fi-FI" dirty="0"/>
              <a:t>Kasvin ei kuitenkaan tarvitse olla sama koko peruslohkolla.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Jos peruslohko on yli 1 hehtaaria, riittää vähintään 1 </a:t>
            </a:r>
            <a:r>
              <a:rPr lang="fi-FI" dirty="0" err="1"/>
              <a:t>ha:n</a:t>
            </a:r>
            <a:r>
              <a:rPr lang="fi-FI" dirty="0"/>
              <a:t> kasvulohko!</a:t>
            </a:r>
          </a:p>
          <a:p>
            <a:pPr lvl="1"/>
            <a:r>
              <a:rPr lang="fi-FI" dirty="0"/>
              <a:t>Esim. 20 ha peruslohko, jossa 1 ha kasvulohko rypsiä kelpaa.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7BDB522-08E5-ED4B-C6A2-8ECAE948DB9D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</p:spTree>
    <p:extLst>
      <p:ext uri="{BB962C8B-B14F-4D97-AF65-F5344CB8AC3E}">
        <p14:creationId xmlns:p14="http://schemas.microsoft.com/office/powerpoint/2010/main" val="186826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6/8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6" y="1427156"/>
            <a:ext cx="11022876" cy="1106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600" b="1" dirty="0">
                <a:solidFill>
                  <a:schemeClr val="accent3"/>
                </a:solidFill>
              </a:rPr>
              <a:t>6. Täsmäviljelymenetelmät</a:t>
            </a:r>
          </a:p>
          <a:p>
            <a:r>
              <a:rPr lang="fi-FI" sz="2200" dirty="0"/>
              <a:t>Ei muutoksia viime vuoteen.</a:t>
            </a:r>
          </a:p>
          <a:p>
            <a:r>
              <a:rPr lang="fi-FI" sz="2200" dirty="0"/>
              <a:t>Täsmäviljelymenetelmiä ovat: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221DC-475E-799A-5C69-4E946DB3E78C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3E4E64F3-2A41-6A51-9E37-E9B675A31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52724"/>
              </p:ext>
            </p:extLst>
          </p:nvPr>
        </p:nvGraphicFramePr>
        <p:xfrm>
          <a:off x="864329" y="2533916"/>
          <a:ext cx="10718072" cy="28082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9157">
                  <a:extLst>
                    <a:ext uri="{9D8B030D-6E8A-4147-A177-3AD203B41FA5}">
                      <a16:colId xmlns:a16="http://schemas.microsoft.com/office/drawing/2014/main" val="4198257056"/>
                    </a:ext>
                  </a:extLst>
                </a:gridCol>
                <a:gridCol w="10358915">
                  <a:extLst>
                    <a:ext uri="{9D8B030D-6E8A-4147-A177-3AD203B41FA5}">
                      <a16:colId xmlns:a16="http://schemas.microsoft.com/office/drawing/2014/main" val="1239894061"/>
                    </a:ext>
                  </a:extLst>
                </a:gridCol>
              </a:tblGrid>
              <a:tr h="159186">
                <a:tc>
                  <a:txBody>
                    <a:bodyPr/>
                    <a:lstStyle/>
                    <a:p>
                      <a:r>
                        <a:rPr lang="fi-FI" sz="1600" b="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Paikkakohtaiseen kuvantamiseen perustuva automatiikka, joka mahdollistaa tuotantopanosten sijoittamisen ja levittämisen peltoon paikkakohtaisesti. Kuvantaminen voidaan toteuttaa satelliitilla, ilmakuvalla, reaaliaikaisella sensorilla, kameralla tai pellon vyöhykekartoituksella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24196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sz="16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Kasvinsuojeluruiskun tai lannoitteenlevittimen lohkoautomatiikka, jonka avulla voidaan estää kasvinsuojeluaineen tai lannoitteen päällekkäinen ruiskutus tai levitys kasvustoon.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4110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sz="16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Optiikkaa hyödyntävä hara rikkakasvien mekaanisessa torjunnassa.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114595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sz="16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Paikkatietoon perustuva leikkuupuimurin tai ajosilppurin satotasomittaus.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49345"/>
                  </a:ext>
                </a:extLst>
              </a:tr>
              <a:tr h="413548">
                <a:tc>
                  <a:txBody>
                    <a:bodyPr/>
                    <a:lstStyle/>
                    <a:p>
                      <a:r>
                        <a:rPr lang="fi-FI" sz="16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Traktori tai työkone, joka on varustettu vähintään sellaisella ajoautomatiikalla, joka valitsee ja säilyttää ajolinjan ilman kuljettajaa.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12584"/>
                  </a:ext>
                </a:extLst>
              </a:tr>
            </a:tbl>
          </a:graphicData>
        </a:graphic>
      </p:graphicFrame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DA16F6FA-BE55-AAB4-AD0D-09F95BF78E92}"/>
              </a:ext>
            </a:extLst>
          </p:cNvPr>
          <p:cNvSpPr txBox="1">
            <a:spLocks/>
          </p:cNvSpPr>
          <p:nvPr/>
        </p:nvSpPr>
        <p:spPr>
          <a:xfrm>
            <a:off x="559525" y="5546938"/>
            <a:ext cx="10874829" cy="527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2400" dirty="0"/>
              <a:t>Urakoitsijaa voidaan käyttää vaihtoehdoissa A-D. Vaihtoehdossa E tulee laite olla hallinnassa (esim. leasing-sopimuslaite tai yhteisomistuksessa oleva laite)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lvl="1" fontAlgn="auto">
              <a:spcAft>
                <a:spcPts val="0"/>
              </a:spcAft>
            </a:pPr>
            <a:endParaRPr lang="fi-FI" sz="22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2000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lvl="1" fontAlgn="auto">
              <a:spcAft>
                <a:spcPts val="0"/>
              </a:spcAft>
            </a:pPr>
            <a:endParaRPr lang="fi-FI" sz="2400" dirty="0"/>
          </a:p>
          <a:p>
            <a:pPr fontAlgn="auto">
              <a:spcAft>
                <a:spcPts val="0"/>
              </a:spcAft>
            </a:pPr>
            <a:endParaRPr lang="fi-FI" sz="2400" dirty="0"/>
          </a:p>
          <a:p>
            <a:pPr lvl="1" fontAlgn="auto">
              <a:spcAft>
                <a:spcPts val="0"/>
              </a:spcAft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55890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7/8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541417"/>
            <a:ext cx="11109961" cy="4740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7. Kasvintuhoojien ja kasvitautien seuranta- ja tunnistussovellukset</a:t>
            </a:r>
          </a:p>
          <a:p>
            <a:r>
              <a:rPr lang="fi-FI" dirty="0"/>
              <a:t>Jos valitset toimenpiteen, sinun on käytettävä tietokoneella tai mobiililaitteella toimivaa vuorovaikutteista sovellusta, jolla voit tunnistaa rikkakasveja, kasvitauteja tai kasvintuhoojia ja seurata tilan kasvukaudenaikaista kasvitauti- ja tuholaistilannetta.</a:t>
            </a:r>
          </a:p>
          <a:p>
            <a:r>
              <a:rPr lang="fi-FI" dirty="0"/>
              <a:t>Sovellus voi olla tarkoitettu yhden tai useamman tuotantokasvin kasvinsuojeluun. Sovellus tulee olla käytössä koko kasvukauden ajan.</a:t>
            </a:r>
          </a:p>
          <a:p>
            <a:pPr lvl="1"/>
            <a:r>
              <a:rPr lang="fi-FI" dirty="0"/>
              <a:t>Sovelluksen käyttö dokumentoidaan ottamalla kuvakaappauksia sovelluksen käytöstä.</a:t>
            </a:r>
          </a:p>
          <a:p>
            <a:pPr lvl="1"/>
            <a:r>
              <a:rPr lang="fi-FI" dirty="0"/>
              <a:t>Ota tarvittava määrä kuvakaappauksia sovelluksen käytöstä, josta voidaan todeta, että kasvin tai kasvien seurantaa on tehty. </a:t>
            </a:r>
          </a:p>
          <a:p>
            <a:pPr marL="914400" lvl="2" indent="0">
              <a:buNone/>
            </a:pPr>
            <a:endParaRPr lang="fi-FI" sz="20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C9911E5-FACE-D213-FA70-42D64D872B48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</p:spTree>
    <p:extLst>
      <p:ext uri="{BB962C8B-B14F-4D97-AF65-F5344CB8AC3E}">
        <p14:creationId xmlns:p14="http://schemas.microsoft.com/office/powerpoint/2010/main" val="3673851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8/8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541418"/>
            <a:ext cx="11109961" cy="4493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7. Kasvintuhoojien ja kasvitautien seuranta- ja tunnistussovellukset</a:t>
            </a:r>
          </a:p>
          <a:p>
            <a:r>
              <a:rPr lang="fi-FI" dirty="0"/>
              <a:t>Hyväksyttyjä sovelluksia (9.4.2024 tilanteen mukaan):</a:t>
            </a:r>
          </a:p>
          <a:p>
            <a:pPr lvl="1"/>
            <a:r>
              <a:rPr lang="fi-FI" dirty="0" err="1"/>
              <a:t>LukeKasKas</a:t>
            </a:r>
            <a:r>
              <a:rPr lang="fi-FI" dirty="0"/>
              <a:t> </a:t>
            </a:r>
          </a:p>
          <a:p>
            <a:pPr lvl="1"/>
            <a:r>
              <a:rPr lang="fi-FI" dirty="0" err="1"/>
              <a:t>RapsiApp</a:t>
            </a:r>
            <a:endParaRPr lang="fi-FI" dirty="0"/>
          </a:p>
          <a:p>
            <a:pPr lvl="1"/>
            <a:r>
              <a:rPr lang="fi-FI" dirty="0"/>
              <a:t>Minun Maatilani- </a:t>
            </a:r>
            <a:r>
              <a:rPr lang="fi-FI" dirty="0" err="1"/>
              <a:t>WisuEnnuste</a:t>
            </a:r>
            <a:endParaRPr lang="fi-FI" dirty="0"/>
          </a:p>
          <a:p>
            <a:pPr lvl="1"/>
            <a:r>
              <a:rPr lang="fi-FI" dirty="0" err="1"/>
              <a:t>AgAssist</a:t>
            </a:r>
            <a:endParaRPr lang="fi-FI" dirty="0"/>
          </a:p>
          <a:p>
            <a:pPr lvl="1"/>
            <a:r>
              <a:rPr lang="fi-FI" dirty="0" err="1"/>
              <a:t>Cordulus</a:t>
            </a:r>
            <a:r>
              <a:rPr lang="fi-FI" dirty="0"/>
              <a:t> Farm</a:t>
            </a:r>
          </a:p>
          <a:p>
            <a:pPr lvl="1"/>
            <a:r>
              <a:rPr lang="fi-FI" dirty="0" err="1"/>
              <a:t>Agriportal</a:t>
            </a:r>
            <a:endParaRPr lang="fi-FI" dirty="0"/>
          </a:p>
          <a:p>
            <a:pPr lvl="1"/>
            <a:r>
              <a:rPr lang="fi-FI" dirty="0"/>
              <a:t>Sirppi-mobiilisovellus (versio 2.4.)</a:t>
            </a:r>
          </a:p>
          <a:p>
            <a:pPr lvl="1"/>
            <a:r>
              <a:rPr lang="fi-FI" dirty="0" err="1"/>
              <a:t>AgriSmart</a:t>
            </a:r>
            <a:endParaRPr lang="fi-FI" dirty="0"/>
          </a:p>
          <a:p>
            <a:r>
              <a:rPr lang="fi-FI" dirty="0"/>
              <a:t>Lista voi päivittyä vielä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9A780F4-F8E5-C242-5EF4-4E3E7E6C9FDC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</p:spTree>
    <p:extLst>
      <p:ext uri="{BB962C8B-B14F-4D97-AF65-F5344CB8AC3E}">
        <p14:creationId xmlns:p14="http://schemas.microsoft.com/office/powerpoint/2010/main" val="360280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1/8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2514" y="1235245"/>
            <a:ext cx="11425647" cy="47823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Maanparannus ja saneerauskasvit </a:t>
            </a:r>
            <a:endParaRPr lang="fi-FI" sz="2600" b="1" dirty="0">
              <a:solidFill>
                <a:schemeClr val="accent3"/>
              </a:solidFill>
            </a:endParaRPr>
          </a:p>
          <a:p>
            <a:r>
              <a:rPr lang="fi-FI" sz="2200" dirty="0"/>
              <a:t>Yksivuotisen tuotantokasvin jälkeen voi ilmoittaa alalle maanparannus ja saneerauskasvin.</a:t>
            </a:r>
          </a:p>
          <a:p>
            <a:r>
              <a:rPr lang="fi-FI" sz="2200" dirty="0"/>
              <a:t>Karttataso muodostetaan Vipuun vuonna 2023 ilmoitettujen kasvien pohjalta </a:t>
            </a:r>
          </a:p>
          <a:p>
            <a:pPr lvl="1"/>
            <a:r>
              <a:rPr lang="fi-FI" sz="1900" dirty="0"/>
              <a:t>Korvauksen (190 €/ha) saa, jos ilmoittaa jotain maanparannus- ja saneerauskasvia alalle vuonna 2024. Vipu näyttää korvaukseen oikeuttavan alan.</a:t>
            </a:r>
          </a:p>
          <a:p>
            <a:r>
              <a:rPr lang="fi-FI" sz="2200" dirty="0"/>
              <a:t>Maanparannus- ja saneerauskasvi saa 45 €/ha peltokasvin tilakohtaisen korvauksen ja  kumina saa 113 €/ha puutarhakasvin tilakohtaisen korvauksen. </a:t>
            </a:r>
          </a:p>
          <a:p>
            <a:r>
              <a:rPr lang="fi-FI" sz="2200" dirty="0"/>
              <a:t>Samalle alalle ei makseta korvausta peräkkäisinä vuosina. Toimenpiteestä voidaan maksaa enintään 20% korvauskelpoisesta alasta.</a:t>
            </a:r>
          </a:p>
          <a:p>
            <a:r>
              <a:rPr lang="fi-FI" sz="2200" dirty="0"/>
              <a:t>Saa päättää kemiallisesti</a:t>
            </a:r>
          </a:p>
          <a:p>
            <a:r>
              <a:rPr lang="fi-FI" sz="2200" dirty="0"/>
              <a:t>Kumina: </a:t>
            </a:r>
          </a:p>
          <a:p>
            <a:pPr lvl="1"/>
            <a:r>
              <a:rPr lang="fi-FI" sz="1900" dirty="0"/>
              <a:t>Ensimmäisen vuoden kasvusto: voi ilmoittaa toimenpiteeseen.</a:t>
            </a:r>
          </a:p>
          <a:p>
            <a:pPr lvl="1"/>
            <a:r>
              <a:rPr lang="fi-FI" sz="1900" dirty="0"/>
              <a:t>Satovuoden kumina: Ei voi ilmoittaa, vaikka se ilmoitettaisiin ensimmäisen kerran kuminana.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400" dirty="0"/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</p:spTree>
    <p:extLst>
      <p:ext uri="{BB962C8B-B14F-4D97-AF65-F5344CB8AC3E}">
        <p14:creationId xmlns:p14="http://schemas.microsoft.com/office/powerpoint/2010/main" val="2566737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2/8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242579"/>
            <a:ext cx="11475722" cy="48346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Kerääjäkasvit</a:t>
            </a:r>
          </a:p>
          <a:p>
            <a:r>
              <a:rPr lang="fi-FI" dirty="0"/>
              <a:t>Tulee muodostua tasainen kasvusto, kylvettävä viimeistään 15.8.</a:t>
            </a:r>
          </a:p>
          <a:p>
            <a:r>
              <a:rPr lang="fi-FI" dirty="0"/>
              <a:t>Ei saa olla pelkästään typensitojakasvia.</a:t>
            </a:r>
          </a:p>
          <a:p>
            <a:r>
              <a:rPr lang="fi-FI" dirty="0"/>
              <a:t>Saa päättää aikaisintaan 15.9. kasvinsuojeluaineilla ja kasvuston voi muokata aikaisintaan 1.10. Voi päättää ennen 15.9., jos alalle kylvetään syyskylvöinen kasvi. Kasvuajan tulee olla vähintään kuusi viikkoa.</a:t>
            </a:r>
          </a:p>
          <a:p>
            <a:r>
              <a:rPr lang="fi-FI" dirty="0"/>
              <a:t>Kerääjäkasveilla viljelykiertovaatimus, kuten oli jo vuonna 2023</a:t>
            </a:r>
          </a:p>
          <a:p>
            <a:pPr lvl="1"/>
            <a:r>
              <a:rPr lang="fi-FI" dirty="0"/>
              <a:t>33 prosentilla lohkoista, joille on vuonna 2023 ilmoitettu yksivuotista viljelykasvia, pitää viljellä vuonna 2024 eri kasvi. Vipu huomauttaa, jos viljelykiertovaatimus ei täyty</a:t>
            </a:r>
          </a:p>
          <a:p>
            <a:pPr lvl="1"/>
            <a:r>
              <a:rPr lang="fi-FI" dirty="0"/>
              <a:t>Geometria vuodelta 2023 ratkaisee. Alan haltijalla ei väliä.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</p:spTree>
    <p:extLst>
      <p:ext uri="{BB962C8B-B14F-4D97-AF65-F5344CB8AC3E}">
        <p14:creationId xmlns:p14="http://schemas.microsoft.com/office/powerpoint/2010/main" val="152698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3/8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6" y="1235245"/>
            <a:ext cx="10935788" cy="4688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Suojavyöhyke</a:t>
            </a:r>
          </a:p>
          <a:p>
            <a:r>
              <a:rPr lang="fi-FI" dirty="0"/>
              <a:t>Muista ilmoittaa sama ala suojavyöhykkeeksi kuin vuonna 2023!</a:t>
            </a:r>
          </a:p>
          <a:p>
            <a:r>
              <a:rPr lang="fi-FI" dirty="0"/>
              <a:t>Vuonna 2024 voi vielä ilmoittaa uutta suojavyöhykealaa.</a:t>
            </a:r>
          </a:p>
          <a:p>
            <a:r>
              <a:rPr lang="fi-FI" dirty="0">
                <a:solidFill>
                  <a:schemeClr val="accent2"/>
                </a:solidFill>
              </a:rPr>
              <a:t>Kohdentamisalue laajenee vuodelle 2024: </a:t>
            </a:r>
            <a:r>
              <a:rPr lang="fi-FI" dirty="0"/>
              <a:t>Suojavyöhyke voi sijaita meren rannalla, merkittävällä tulvariskialueella tai lohkolla, joka on erittäin eroosioherkkä ja sijaitsee enintään 20 metrin etäisyydellä vesistöstä</a:t>
            </a:r>
          </a:p>
          <a:p>
            <a:pPr lvl="1"/>
            <a:r>
              <a:rPr lang="fi-FI" dirty="0"/>
              <a:t>Kaikki suojavyöhykkeeksi kelpaava ala esitetään </a:t>
            </a:r>
            <a:r>
              <a:rPr lang="fi-FI" dirty="0" err="1"/>
              <a:t>Vipun</a:t>
            </a:r>
            <a:r>
              <a:rPr lang="fi-FI" dirty="0"/>
              <a:t> kartalla, uusi aineisto otetaan käyttöön peltotukien haussa</a:t>
            </a:r>
          </a:p>
          <a:p>
            <a:pPr lvl="1"/>
            <a:r>
              <a:rPr lang="fi-FI" dirty="0"/>
              <a:t>Uuteen aineistoon pääsee tutustumaan jo etukäteen tästä </a:t>
            </a:r>
            <a:r>
              <a:rPr lang="fi-FI" dirty="0">
                <a:hlinkClick r:id="rId2"/>
              </a:rPr>
              <a:t>linkistä</a:t>
            </a:r>
            <a:r>
              <a:rPr lang="fi-FI" dirty="0"/>
              <a:t> </a:t>
            </a:r>
          </a:p>
          <a:p>
            <a:r>
              <a:rPr lang="fi-FI" dirty="0"/>
              <a:t>Jos peruslohko on Pohjavesi- tai Natura-alueella, voi koko peruslohko olla suojavyöhykettä</a:t>
            </a:r>
          </a:p>
          <a:p>
            <a:r>
              <a:rPr lang="fi-FI" dirty="0"/>
              <a:t>Sadon saa korjata myös laiduntamalla. 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Ala on niitettävä ja korjattava viimeistään 15.9.!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</p:spTree>
    <p:extLst>
      <p:ext uri="{BB962C8B-B14F-4D97-AF65-F5344CB8AC3E}">
        <p14:creationId xmlns:p14="http://schemas.microsoft.com/office/powerpoint/2010/main" val="3959827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4/8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8916" y="1235245"/>
            <a:ext cx="11014167" cy="46885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Turvepeltojen nurmet</a:t>
            </a:r>
          </a:p>
          <a:p>
            <a:r>
              <a:rPr lang="fi-FI" dirty="0"/>
              <a:t>Muista ilmoittaa sama ala turvenurmeksi kuin vuonna 2023!</a:t>
            </a:r>
          </a:p>
          <a:p>
            <a:r>
              <a:rPr lang="fi-FI" dirty="0"/>
              <a:t>Vuonna 2024 voi vielä ilmoittaa uutta turvenurmialaa.</a:t>
            </a:r>
          </a:p>
          <a:p>
            <a:r>
              <a:rPr lang="fi-FI" dirty="0"/>
              <a:t>Toimenpiteeseen haetut uudet turvepeltonurmet todetaan vuonna 2024 viljavuustutkimuksen perusteella kuten aiemminkin</a:t>
            </a:r>
          </a:p>
          <a:p>
            <a:pPr lvl="1"/>
            <a:r>
              <a:rPr lang="fi-FI" dirty="0"/>
              <a:t>Karttataso turvealoista tulee todennäköisesti 2025, jolloin viljavuustutkimusta ei enää tarvita</a:t>
            </a:r>
          </a:p>
          <a:p>
            <a:r>
              <a:rPr lang="fi-FI" dirty="0"/>
              <a:t>Maalaji tulee olla turvetta, eli pelkästään </a:t>
            </a:r>
            <a:r>
              <a:rPr lang="fi-FI" dirty="0" err="1"/>
              <a:t>BCt</a:t>
            </a:r>
            <a:r>
              <a:rPr lang="fi-FI" dirty="0"/>
              <a:t>, </a:t>
            </a:r>
            <a:r>
              <a:rPr lang="fi-FI" dirty="0" err="1"/>
              <a:t>Ct</a:t>
            </a:r>
            <a:r>
              <a:rPr lang="fi-FI" dirty="0"/>
              <a:t>, </a:t>
            </a:r>
            <a:r>
              <a:rPr lang="fi-FI" dirty="0" err="1"/>
              <a:t>LCt</a:t>
            </a:r>
            <a:r>
              <a:rPr lang="fi-FI" dirty="0"/>
              <a:t>, </a:t>
            </a:r>
            <a:r>
              <a:rPr lang="fi-FI" dirty="0" err="1"/>
              <a:t>SCt</a:t>
            </a:r>
            <a:r>
              <a:rPr lang="fi-FI" dirty="0"/>
              <a:t>, </a:t>
            </a:r>
            <a:r>
              <a:rPr lang="fi-FI" dirty="0" err="1"/>
              <a:t>CSt</a:t>
            </a:r>
            <a:r>
              <a:rPr lang="fi-FI" dirty="0"/>
              <a:t>, </a:t>
            </a:r>
            <a:r>
              <a:rPr lang="fi-FI" dirty="0" err="1"/>
              <a:t>LSt</a:t>
            </a:r>
            <a:r>
              <a:rPr lang="fi-FI" dirty="0"/>
              <a:t> tai St.</a:t>
            </a:r>
          </a:p>
          <a:p>
            <a:r>
              <a:rPr lang="fi-FI" dirty="0"/>
              <a:t>Sadon saa korjata myös laiduntamalla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Viljavuustutkimus on oltava 30.9. mennessä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</a:t>
            </a:r>
            <a:r>
              <a:rPr lang="fi-FI" dirty="0"/>
              <a:t>: Ala on niitettävä ja korjattava viimeistään 15.9.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</p:spTree>
    <p:extLst>
      <p:ext uri="{BB962C8B-B14F-4D97-AF65-F5344CB8AC3E}">
        <p14:creationId xmlns:p14="http://schemas.microsoft.com/office/powerpoint/2010/main" val="3790696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339875"/>
            <a:ext cx="11011990" cy="718426"/>
          </a:xfrm>
        </p:spPr>
        <p:txBody>
          <a:bodyPr>
            <a:normAutofit/>
          </a:bodyPr>
          <a:lstStyle/>
          <a:p>
            <a:r>
              <a:rPr lang="fi-FI" dirty="0"/>
              <a:t>Ympäristösitoumus vuonna 2024				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374" y="1141976"/>
            <a:ext cx="11162212" cy="5075943"/>
          </a:xfrm>
        </p:spPr>
        <p:txBody>
          <a:bodyPr>
            <a:noAutofit/>
          </a:bodyPr>
          <a:lstStyle/>
          <a:p>
            <a:r>
              <a:rPr lang="fi-FI" dirty="0"/>
              <a:t>Vuonna 2024 voi antaa uusia viisivuotisia sitoumuksia.</a:t>
            </a:r>
          </a:p>
          <a:p>
            <a:pPr lvl="1"/>
            <a:r>
              <a:rPr lang="fi-FI" dirty="0"/>
              <a:t>Huom! Uusi sitoumus annettava peltotukien hakuaikana, uutta ympäristösitoumusta ei voi antaa myöhästymispäivien jälkeen muutosvaiheessa</a:t>
            </a:r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dirty="0"/>
              <a:t>Vuonna 2023 annetun sitoumuksen voi myös jakaa vuonna 2024 </a:t>
            </a:r>
          </a:p>
          <a:p>
            <a:pPr lvl="1"/>
            <a:r>
              <a:rPr lang="fi-FI" dirty="0"/>
              <a:t>sitoumuksen kestoaika on alkuperäisen sitoumuksen mukainen (vuonna 2023 tehdyn ja vuonna 2024 siirretyn sitoumuksen kestoaika 4 vuotta)</a:t>
            </a:r>
          </a:p>
          <a:p>
            <a:pPr lvl="1"/>
            <a:endParaRPr lang="fi-FI" sz="2000" dirty="0"/>
          </a:p>
          <a:p>
            <a:r>
              <a:rPr lang="fi-FI" dirty="0"/>
              <a:t>Sitoutuneen tuenhakijan korvauskelpoinen ala on automaattiseesti ympäristösitoumuksessa olevaa alaa. </a:t>
            </a:r>
          </a:p>
          <a:p>
            <a:endParaRPr lang="fi-FI" dirty="0"/>
          </a:p>
          <a:p>
            <a:r>
              <a:rPr lang="fi-FI" dirty="0"/>
              <a:t>Ruokaviraston sivuilta löytyvät kokonaisuudessaan Ympäristökorvauksen sitoumusehdot 2024, linkki oppaaseen </a:t>
            </a:r>
            <a:r>
              <a:rPr lang="fi-FI" dirty="0">
                <a:hlinkClick r:id="rId2"/>
              </a:rPr>
              <a:t>tässä</a:t>
            </a:r>
            <a:endParaRPr lang="fi-FI" dirty="0"/>
          </a:p>
          <a:p>
            <a:pPr lvl="1"/>
            <a:r>
              <a:rPr lang="fi-FI" dirty="0"/>
              <a:t>Linkki löytyy myös helposti Google-haulla ”Peltotukien hakuopas 2024”</a:t>
            </a:r>
          </a:p>
          <a:p>
            <a:pPr lvl="1"/>
            <a:r>
              <a:rPr lang="fi-FI" dirty="0"/>
              <a:t>Tarkistathan toimenpiteiden tarkemmat ehdot sitoumusehdoista</a:t>
            </a:r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038639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5/8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393" y="1235245"/>
            <a:ext cx="11308082" cy="88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Puutarhakasvien vaihtoehtoiset kasvinsuojelumenetelmät</a:t>
            </a:r>
          </a:p>
          <a:p>
            <a:r>
              <a:rPr lang="fi-FI" sz="1800" dirty="0"/>
              <a:t>Viljelijä voi valita yhden seuraavista torjuntamenetelmistä kasvulohkolle: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EF810C1-C35E-95D7-9220-B8A07370B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863767"/>
              </p:ext>
            </p:extLst>
          </p:nvPr>
        </p:nvGraphicFramePr>
        <p:xfrm>
          <a:off x="664028" y="2088828"/>
          <a:ext cx="9957161" cy="21114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2732">
                  <a:extLst>
                    <a:ext uri="{9D8B030D-6E8A-4147-A177-3AD203B41FA5}">
                      <a16:colId xmlns:a16="http://schemas.microsoft.com/office/drawing/2014/main" val="4198257056"/>
                    </a:ext>
                  </a:extLst>
                </a:gridCol>
                <a:gridCol w="9524429">
                  <a:extLst>
                    <a:ext uri="{9D8B030D-6E8A-4147-A177-3AD203B41FA5}">
                      <a16:colId xmlns:a16="http://schemas.microsoft.com/office/drawing/2014/main" val="1239894061"/>
                    </a:ext>
                  </a:extLst>
                </a:gridCol>
              </a:tblGrid>
              <a:tr h="320885">
                <a:tc>
                  <a:txBody>
                    <a:bodyPr/>
                    <a:lstStyle/>
                    <a:p>
                      <a:r>
                        <a:rPr lang="fi-FI" sz="1600" b="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Mekaanisesti levitettävien mikrobiologisten kasvinsuojeluaineiden käyttö kasvitautien tai tuholaisten torjunnassa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24196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r>
                        <a:rPr lang="fi-FI" sz="16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Kasvukauden aikainen orgaaninen tai biohajoava kate yksivuotisilla kasveilla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4110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fi-FI" sz="1600" dirty="0"/>
                        <a:t>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Hyönteisverkot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114595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fi-FI" sz="1600" dirty="0"/>
                        <a:t>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Pölyttäjähyönteisten levittämien mikrobiologisten kasvinsuojeluaineiden käyttö kasvitautien torjunnassa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4249345"/>
                  </a:ext>
                </a:extLst>
              </a:tr>
              <a:tr h="320885">
                <a:tc>
                  <a:txBody>
                    <a:bodyPr/>
                    <a:lstStyle/>
                    <a:p>
                      <a:r>
                        <a:rPr lang="fi-FI" sz="1600" dirty="0"/>
                        <a:t>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Makroeliötuotteiden käyttö kasvintuhoojien torjunnassa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112584"/>
                  </a:ext>
                </a:extLst>
              </a:tr>
              <a:tr h="435083">
                <a:tc>
                  <a:txBody>
                    <a:bodyPr/>
                    <a:lstStyle/>
                    <a:p>
                      <a:r>
                        <a:rPr lang="fi-FI" sz="1600" dirty="0"/>
                        <a:t>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Kasvukauden aikainen orgaaninen tai biohajoava kate tai leikattava nurmikate monivuotisilla kasveilla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836231"/>
                  </a:ext>
                </a:extLst>
              </a:tr>
            </a:tbl>
          </a:graphicData>
        </a:graphic>
      </p:graphicFrame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6B416A72-78F5-05D4-8DB0-F880F6FD1B84}"/>
              </a:ext>
            </a:extLst>
          </p:cNvPr>
          <p:cNvSpPr txBox="1">
            <a:spLocks/>
          </p:cNvSpPr>
          <p:nvPr/>
        </p:nvSpPr>
        <p:spPr>
          <a:xfrm>
            <a:off x="324394" y="4423156"/>
            <a:ext cx="11719560" cy="1638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1600" dirty="0"/>
              <a:t>Toimenpiteen toteutuspinta-ala saa vaihdella vuosittain viljelytilanteen mukaan. </a:t>
            </a:r>
          </a:p>
          <a:p>
            <a:pPr fontAlgn="auto">
              <a:spcAft>
                <a:spcPts val="0"/>
              </a:spcAft>
            </a:pPr>
            <a:r>
              <a:rPr lang="fi-FI" sz="1600" dirty="0"/>
              <a:t>Viljelijän on laadittava vaihtoehtoisen kasvinsuojelun ennakkosuunnitelma lohko- ja kasvikohtaisesti kasvukauden alussa </a:t>
            </a:r>
            <a:r>
              <a:rPr lang="fi-FI" sz="1600" b="1" dirty="0"/>
              <a:t>31.5. mennessä.</a:t>
            </a:r>
          </a:p>
          <a:p>
            <a:pPr fontAlgn="auto">
              <a:spcAft>
                <a:spcPts val="0"/>
              </a:spcAft>
            </a:pPr>
            <a:r>
              <a:rPr lang="fi-FI" sz="1600" dirty="0"/>
              <a:t>Mikrobiologisiin valmisteisiin tai makroeliöiden käyttöön perustuvia puutarhakasvien vaihtoehtoisia kasvinsuojelumenetelmiä käytettäessä on hankittava jokaisena sitoumusvuonna menetelmän mukaiset valmisteet tai torjuntaeliöt (ostokuitit)</a:t>
            </a: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lvl="1" fontAlgn="auto">
              <a:spcAft>
                <a:spcPts val="0"/>
              </a:spcAft>
            </a:pPr>
            <a:endParaRPr lang="fi-FI" sz="14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lvl="1" fontAlgn="auto">
              <a:spcAft>
                <a:spcPts val="0"/>
              </a:spcAft>
            </a:pPr>
            <a:endParaRPr lang="fi-FI" sz="1600" dirty="0"/>
          </a:p>
          <a:p>
            <a:pPr fontAlgn="auto">
              <a:spcAft>
                <a:spcPts val="0"/>
              </a:spcAft>
            </a:pPr>
            <a:endParaRPr lang="fi-FI" sz="1600" dirty="0"/>
          </a:p>
          <a:p>
            <a:pPr lvl="1" fontAlgn="auto">
              <a:spcAft>
                <a:spcPts val="0"/>
              </a:spcAft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702037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6/8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24393" y="1235246"/>
            <a:ext cx="11188338" cy="11247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Kiertotalouden edistäminen</a:t>
            </a:r>
          </a:p>
          <a:p>
            <a:r>
              <a:rPr lang="fi-FI" sz="1800" dirty="0"/>
              <a:t>Muista valita toimenpide jo peltotukien haussa! Alat ilmoitetaan vasta syysilmoituksella</a:t>
            </a:r>
          </a:p>
          <a:p>
            <a:r>
              <a:rPr lang="fi-FI" sz="1800" dirty="0"/>
              <a:t>Jos valitset toimenpiteen, noudatat lohkolla jompaakumpaa seuraavista ehdoista:</a:t>
            </a:r>
          </a:p>
          <a:p>
            <a:endParaRPr lang="fi-FI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76310C9-ACA8-FC09-C73B-B81AAF55DB94}"/>
              </a:ext>
            </a:extLst>
          </p:cNvPr>
          <p:cNvSpPr txBox="1"/>
          <p:nvPr/>
        </p:nvSpPr>
        <p:spPr>
          <a:xfrm>
            <a:off x="10019214" y="669921"/>
            <a:ext cx="194201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Syysilmoituksella ilmoitettava ala!</a:t>
            </a:r>
          </a:p>
        </p:txBody>
      </p:sp>
      <p:graphicFrame>
        <p:nvGraphicFramePr>
          <p:cNvPr id="7" name="Taulukko 6">
            <a:extLst>
              <a:ext uri="{FF2B5EF4-FFF2-40B4-BE49-F238E27FC236}">
                <a16:creationId xmlns:a16="http://schemas.microsoft.com/office/drawing/2014/main" id="{6D1B3CB1-09CD-88AD-93E4-6B4366AC1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937178"/>
              </p:ext>
            </p:extLst>
          </p:nvPr>
        </p:nvGraphicFramePr>
        <p:xfrm>
          <a:off x="559525" y="2552536"/>
          <a:ext cx="11188338" cy="1402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4875">
                  <a:extLst>
                    <a:ext uri="{9D8B030D-6E8A-4147-A177-3AD203B41FA5}">
                      <a16:colId xmlns:a16="http://schemas.microsoft.com/office/drawing/2014/main" val="4198257056"/>
                    </a:ext>
                  </a:extLst>
                </a:gridCol>
                <a:gridCol w="10833463">
                  <a:extLst>
                    <a:ext uri="{9D8B030D-6E8A-4147-A177-3AD203B41FA5}">
                      <a16:colId xmlns:a16="http://schemas.microsoft.com/office/drawing/2014/main" val="1239894061"/>
                    </a:ext>
                  </a:extLst>
                </a:gridCol>
              </a:tblGrid>
              <a:tr h="320885">
                <a:tc>
                  <a:txBody>
                    <a:bodyPr/>
                    <a:lstStyle/>
                    <a:p>
                      <a:r>
                        <a:rPr lang="fi-FI" sz="1600" b="0" dirty="0"/>
                        <a:t>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b="0" dirty="0"/>
                        <a:t>Levitä peltolohkolle lietelantaa, virtsaa, lietelannasta erotettua nestejaetta tai nestemäistä orgaanista lannoitetta sijoittavilla tai multaavilla laitteilla.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324196"/>
                  </a:ext>
                </a:extLst>
              </a:tr>
              <a:tr h="321120">
                <a:tc>
                  <a:txBody>
                    <a:bodyPr/>
                    <a:lstStyle/>
                    <a:p>
                      <a:r>
                        <a:rPr lang="fi-FI" sz="1600" dirty="0"/>
                        <a:t>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/>
                        <a:t>Lisää peltolohkolle orgaanista materiaalia, jonka kuiva-ainepitoisuus on vähintään 20 prosenttia. Orgaanisella materiaalilla tarkoitetaan: orgaanisia lannoitteita, orgaanisia maanparannusaineita, orgaanisten lannoitteiden ja orgaanisten maanparannusaineiden seoksia. Korvauksen oman tilan kuivalannasta saa vain, jos aine on kierrätetty biokaasulaitoksen kautta!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14110"/>
                  </a:ext>
                </a:extLst>
              </a:tr>
            </a:tbl>
          </a:graphicData>
        </a:graphic>
      </p:graphicFrame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9D7D401-5040-ECED-3A99-EC01E2A31006}"/>
              </a:ext>
            </a:extLst>
          </p:cNvPr>
          <p:cNvSpPr txBox="1">
            <a:spLocks/>
          </p:cNvSpPr>
          <p:nvPr/>
        </p:nvSpPr>
        <p:spPr>
          <a:xfrm>
            <a:off x="241662" y="4141907"/>
            <a:ext cx="11706499" cy="199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1800" dirty="0"/>
              <a:t>Syysilmoitus</a:t>
            </a:r>
          </a:p>
          <a:p>
            <a:pPr lvl="1" fontAlgn="auto">
              <a:spcAft>
                <a:spcPts val="0"/>
              </a:spcAft>
            </a:pPr>
            <a:r>
              <a:rPr lang="fi-FI" sz="1600" dirty="0"/>
              <a:t>Neljä eri ”pääainetta”: Nestemäiset aineet, Kiinteät aineet, Nestemäiset aineet, joiden P-pitoisuus vähintään 3 kg/m3 ja Kiinteät aineet, joiden P-pitoisuus vähintään 3 kg/m3</a:t>
            </a:r>
          </a:p>
          <a:p>
            <a:pPr lvl="1" fontAlgn="auto">
              <a:spcAft>
                <a:spcPts val="0"/>
              </a:spcAft>
            </a:pPr>
            <a:r>
              <a:rPr lang="fi-FI" sz="1600" dirty="0"/>
              <a:t>Samalle alalle voi ilmoittaa vain yhtä ainetta. Analyysi levitetystä aineesta toimitettava (kuiva-aine – ja fosforipitoisuuden todentamiseksi)</a:t>
            </a:r>
          </a:p>
          <a:p>
            <a:pPr fontAlgn="auto">
              <a:spcAft>
                <a:spcPts val="0"/>
              </a:spcAft>
            </a:pPr>
            <a:r>
              <a:rPr lang="fi-FI" sz="1800" dirty="0"/>
              <a:t>Mm. suojavyöhykkeelle, luonnonhoitonurmelle ja suojakaistan alalle ei voi saada korvausta. Kartalla näkyy kelpaava ala. Toimenpiteestä voidaan maksaa enintään 80% korvauskelpoisesta alasta.</a:t>
            </a:r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lvl="1" fontAlgn="auto">
              <a:spcAft>
                <a:spcPts val="0"/>
              </a:spcAft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696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7/8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2514" y="1082111"/>
            <a:ext cx="11519264" cy="50225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Valumavesien hallinta</a:t>
            </a:r>
          </a:p>
          <a:p>
            <a:r>
              <a:rPr lang="fi-FI" dirty="0"/>
              <a:t>Säätösalaojitus sekä </a:t>
            </a:r>
            <a:r>
              <a:rPr lang="fi-FI" dirty="0" err="1"/>
              <a:t>altakastelu</a:t>
            </a:r>
            <a:r>
              <a:rPr lang="fi-FI" dirty="0"/>
              <a:t> tai kuivatusvesien kierrätys</a:t>
            </a:r>
          </a:p>
          <a:p>
            <a:r>
              <a:rPr lang="fi-FI" dirty="0"/>
              <a:t>Muista ilmoittaa vuonna 2024 samat peruslohkot valumavesien hallintaan kuin vuonna 2023!</a:t>
            </a:r>
          </a:p>
          <a:p>
            <a:pPr lvl="1"/>
            <a:r>
              <a:rPr lang="fi-FI" dirty="0"/>
              <a:t>Peltotukien haussa valitaan toimenpide ja ilmoitetaan peruslohkot</a:t>
            </a:r>
          </a:p>
          <a:p>
            <a:pPr lvl="1"/>
            <a:r>
              <a:rPr lang="fi-FI" dirty="0"/>
              <a:t>Syysilmoituksella ilmoitetaan toimenpiteen ala peruslohkoille</a:t>
            </a:r>
          </a:p>
          <a:p>
            <a:r>
              <a:rPr lang="fi-FI" dirty="0"/>
              <a:t>Alan on oltava</a:t>
            </a:r>
          </a:p>
          <a:p>
            <a:pPr lvl="1"/>
            <a:r>
              <a:rPr lang="fi-FI" dirty="0"/>
              <a:t>Edellisellä kaudella valumavesien toimenpiteessä ollutta alaa.</a:t>
            </a:r>
          </a:p>
          <a:p>
            <a:pPr lvl="1"/>
            <a:r>
              <a:rPr lang="fi-FI" dirty="0"/>
              <a:t>Hapanta sulfaattimaata tai turvemaata näytteen perusteella (</a:t>
            </a:r>
            <a:r>
              <a:rPr lang="fi-FI" dirty="0">
                <a:solidFill>
                  <a:schemeClr val="accent2"/>
                </a:solidFill>
              </a:rPr>
              <a:t>Muutos vuodelle 2024</a:t>
            </a:r>
            <a:r>
              <a:rPr lang="fi-FI" dirty="0"/>
              <a:t>: näyte pitää olla analysoitu 30.9. mennessä)</a:t>
            </a:r>
          </a:p>
          <a:p>
            <a:pPr lvl="1"/>
            <a:r>
              <a:rPr lang="fi-FI" dirty="0"/>
              <a:t>Hapanta sulfaattimaata Geologian tutkimuskeskuksen kartan perusteella </a:t>
            </a:r>
            <a:r>
              <a:rPr lang="fi-FI" dirty="0">
                <a:hlinkClick r:id="rId2"/>
              </a:rPr>
              <a:t>https://gtkdata.gtk.fi/hasu/index.html </a:t>
            </a:r>
            <a:r>
              <a:rPr lang="fi-FI" dirty="0"/>
              <a:t>. </a:t>
            </a:r>
            <a:r>
              <a:rPr lang="fi-FI" dirty="0" err="1"/>
              <a:t>Vipussa</a:t>
            </a:r>
            <a:r>
              <a:rPr lang="fi-FI" dirty="0"/>
              <a:t> karttataso.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Ojastokartta on oltava 30.9. mennessä. </a:t>
            </a:r>
          </a:p>
          <a:p>
            <a:r>
              <a:rPr lang="fi-FI" dirty="0"/>
              <a:t>Toimenpiteen järjestelmän on oltava valmis 30.4.2024 mennessä, sinä sitoumusvuonna jona hakee korvausta.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76310C9-ACA8-FC09-C73B-B81AAF55DB94}"/>
              </a:ext>
            </a:extLst>
          </p:cNvPr>
          <p:cNvSpPr txBox="1"/>
          <p:nvPr/>
        </p:nvSpPr>
        <p:spPr>
          <a:xfrm>
            <a:off x="10019214" y="669921"/>
            <a:ext cx="194201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Syysilmoituksella ilmoitettava ala!</a:t>
            </a:r>
          </a:p>
        </p:txBody>
      </p:sp>
    </p:spTree>
    <p:extLst>
      <p:ext uri="{BB962C8B-B14F-4D97-AF65-F5344CB8AC3E}">
        <p14:creationId xmlns:p14="http://schemas.microsoft.com/office/powerpoint/2010/main" val="2471183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165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Lohkokohtaiset toimenpiteet	  	</a:t>
            </a:r>
            <a:r>
              <a:rPr lang="fi-FI" sz="2400" dirty="0"/>
              <a:t>8/8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316252"/>
            <a:ext cx="10691950" cy="49026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Lintupellot</a:t>
            </a:r>
          </a:p>
          <a:p>
            <a:r>
              <a:rPr lang="fi-FI" dirty="0"/>
              <a:t>Viljelijä voi valita toimenpiteen lohkoille, jotka on tunnistettu paikkatietoaineiston perusteella luonnonvaraisten kurkien, hanhien tai joutsenten merkittäviksi muutonaikaisiksi levähdys- ja ruokailupaikoiksi. </a:t>
            </a:r>
          </a:p>
          <a:p>
            <a:r>
              <a:rPr lang="fi-FI" dirty="0"/>
              <a:t>Tunnistetut  alat (peruslohkot) tulevat näkyviin Vipuun. Alat ovat mukana aineistossa, jos niistä on haettu vuosien 2017-2022 aikana vähintään kaksi kertaa vahinkokorvausta ELY-keskuksen kautta. Aloihin tulossa mahdollisia lisäyksiä.</a:t>
            </a:r>
          </a:p>
          <a:p>
            <a:r>
              <a:rPr lang="fi-FI" dirty="0"/>
              <a:t>Viljelijän on viljeltävä lintujen suosimia tuotantokasveja tavanomaisen viljelykäytännön mukaan tavoitteena normaalisatoa tuottava kasvusto. Lohkot ilmoitetaan peltotukihakemuksella. Alan oltava vähintään 10 hehtaaria ja viljelijän hallinnassa.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Lohkon tai sen osan kasvuston käyttö lintuparvien levähdykseen ja lintujen laajamittaisen ravinnonhankintaan levähdykseen tulee dokumentoida. Tuhoa sanaa lievennetty, vaurio kasvustossa riittää</a:t>
            </a:r>
          </a:p>
          <a:p>
            <a:pPr lvl="1"/>
            <a:r>
              <a:rPr lang="fi-FI" dirty="0"/>
              <a:t>Syysilmoituksella ilmoitetaan ala peruslohkolle, jossa linnut ovat aiheuttaneet vauriota.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B537019-7B71-02DD-53C7-1ED3DBDB070E}"/>
              </a:ext>
            </a:extLst>
          </p:cNvPr>
          <p:cNvSpPr txBox="1"/>
          <p:nvPr/>
        </p:nvSpPr>
        <p:spPr>
          <a:xfrm>
            <a:off x="10006151" y="160210"/>
            <a:ext cx="1942010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Vapaavalintainen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976310C9-ACA8-FC09-C73B-B81AAF55DB94}"/>
              </a:ext>
            </a:extLst>
          </p:cNvPr>
          <p:cNvSpPr txBox="1"/>
          <p:nvPr/>
        </p:nvSpPr>
        <p:spPr>
          <a:xfrm>
            <a:off x="10019214" y="669921"/>
            <a:ext cx="194201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Syysilmoituksella ilmoitettava ala!</a:t>
            </a:r>
          </a:p>
        </p:txBody>
      </p:sp>
    </p:spTree>
    <p:extLst>
      <p:ext uri="{BB962C8B-B14F-4D97-AF65-F5344CB8AC3E}">
        <p14:creationId xmlns:p14="http://schemas.microsoft.com/office/powerpoint/2010/main" val="292728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373417CE-C04B-BE65-00EE-575E5616DFF1}"/>
              </a:ext>
            </a:extLst>
          </p:cNvPr>
          <p:cNvSpPr/>
          <p:nvPr/>
        </p:nvSpPr>
        <p:spPr>
          <a:xfrm>
            <a:off x="104503" y="6226629"/>
            <a:ext cx="11913326" cy="56147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99C0AED7-35B1-BACF-B664-795E7702B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77" y="0"/>
            <a:ext cx="10234246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F3905F06-A172-AF29-2080-18BBC4EBE91C}"/>
              </a:ext>
            </a:extLst>
          </p:cNvPr>
          <p:cNvSpPr txBox="1"/>
          <p:nvPr/>
        </p:nvSpPr>
        <p:spPr>
          <a:xfrm>
            <a:off x="9727474" y="6607127"/>
            <a:ext cx="1600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Kuva: Ruokavirasto</a:t>
            </a:r>
          </a:p>
        </p:txBody>
      </p:sp>
    </p:spTree>
    <p:extLst>
      <p:ext uri="{BB962C8B-B14F-4D97-AF65-F5344CB8AC3E}">
        <p14:creationId xmlns:p14="http://schemas.microsoft.com/office/powerpoint/2010/main" val="503160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79025-F253-FC21-7498-8BB7873B8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9D246B-EE0F-BFD7-298F-9EAF9857C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496" y="3907826"/>
            <a:ext cx="4156589" cy="516130"/>
          </a:xfrm>
        </p:spPr>
        <p:txBody>
          <a:bodyPr>
            <a:noAutofit/>
          </a:bodyPr>
          <a:lstStyle/>
          <a:p>
            <a:r>
              <a:rPr lang="fi-FI" sz="2400" dirty="0"/>
              <a:t>vehmaa.fi/maaseutupalvelut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947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339875"/>
            <a:ext cx="11109961" cy="1079622"/>
          </a:xfrm>
        </p:spPr>
        <p:txBody>
          <a:bodyPr>
            <a:normAutofit/>
          </a:bodyPr>
          <a:lstStyle/>
          <a:p>
            <a:r>
              <a:rPr lang="fi-FI" dirty="0"/>
              <a:t>Muista hakea kaikkia toteutettavia toimenpiteitä jo peltotukien haussa!		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576252"/>
            <a:ext cx="11109961" cy="4282364"/>
          </a:xfrm>
        </p:spPr>
        <p:txBody>
          <a:bodyPr>
            <a:normAutofit/>
          </a:bodyPr>
          <a:lstStyle/>
          <a:p>
            <a:r>
              <a:rPr lang="fi-FI" dirty="0"/>
              <a:t>Hae kaikkia toimenpiteitä (myös syysilmoituksessa ilmoittavia toimenpiteitä!)</a:t>
            </a:r>
          </a:p>
          <a:p>
            <a:pPr lvl="1"/>
            <a:r>
              <a:rPr lang="fi-FI" dirty="0"/>
              <a:t>Vipuun pyritään rakentamaan huomautuksia, mutta Vipu ei tarkista kaikkea.</a:t>
            </a:r>
          </a:p>
          <a:p>
            <a:pPr lvl="1"/>
            <a:endParaRPr lang="fi-FI" sz="2000" dirty="0"/>
          </a:p>
          <a:p>
            <a:r>
              <a:rPr lang="fi-FI" dirty="0"/>
              <a:t>Voit lisätä toimenpiteitä hakemuksellesi vielä muutosaikana.</a:t>
            </a:r>
          </a:p>
          <a:p>
            <a:endParaRPr lang="fi-FI" dirty="0"/>
          </a:p>
          <a:p>
            <a:r>
              <a:rPr lang="fi-FI" dirty="0"/>
              <a:t>Muista ilmoittaa peltotukien haussa seuraavat toimenpiteet samoille aloille kuin vuonna 2023:</a:t>
            </a:r>
          </a:p>
          <a:p>
            <a:pPr lvl="1"/>
            <a:r>
              <a:rPr lang="fi-FI" dirty="0"/>
              <a:t>Suojavyöhyke				</a:t>
            </a:r>
          </a:p>
          <a:p>
            <a:pPr lvl="1"/>
            <a:r>
              <a:rPr lang="fi-FI" dirty="0"/>
              <a:t>Turvepeltojen nurmet</a:t>
            </a:r>
          </a:p>
          <a:p>
            <a:pPr lvl="1"/>
            <a:r>
              <a:rPr lang="fi-FI" dirty="0"/>
              <a:t>Valumavesien hallinta</a:t>
            </a:r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93962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9637" y="32500"/>
            <a:ext cx="7530352" cy="938602"/>
          </a:xfrm>
        </p:spPr>
        <p:txBody>
          <a:bodyPr>
            <a:normAutofit/>
          </a:bodyPr>
          <a:lstStyle/>
          <a:p>
            <a:r>
              <a:rPr lang="fi-FI" dirty="0"/>
              <a:t>Ympäristösitoumuksen rakenne 		</a:t>
            </a:r>
            <a:endParaRPr lang="fi-FI" sz="2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9DA61748-5609-D696-16F5-55762572621C}"/>
              </a:ext>
            </a:extLst>
          </p:cNvPr>
          <p:cNvSpPr txBox="1"/>
          <p:nvPr/>
        </p:nvSpPr>
        <p:spPr>
          <a:xfrm>
            <a:off x="400336" y="1096438"/>
            <a:ext cx="5390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TILAKOHTAISET toimenpiteet (Pakollinen)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33CCD0A3-631C-6D2B-21CA-596C35CEC2CB}"/>
              </a:ext>
            </a:extLst>
          </p:cNvPr>
          <p:cNvSpPr txBox="1"/>
          <p:nvPr/>
        </p:nvSpPr>
        <p:spPr>
          <a:xfrm>
            <a:off x="422493" y="2697130"/>
            <a:ext cx="58128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Valitse kaksi (2) tilakohtaista valinnaista toimenpidettä vuosittain: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Ilmasto- ja ympäristökoulutus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Monivuotiset monimuotoisuuskaistat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Maaperän seuranta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Orgaaniset ravinteet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Pölyttäjien ravintokasvit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Täsmäviljelymenetelmät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400" dirty="0"/>
              <a:t>Kasvintuhoojien ja kasvitautien seuranta- ja tunnistussovellukset</a:t>
            </a:r>
          </a:p>
          <a:p>
            <a:pPr marL="342900" indent="-342900">
              <a:buFont typeface="+mj-lt"/>
              <a:buAutoNum type="arabicPeriod"/>
            </a:pPr>
            <a:endParaRPr lang="fi-FI" sz="1400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95A7556E-E3ED-EBC5-37E4-EFFC04B49854}"/>
              </a:ext>
            </a:extLst>
          </p:cNvPr>
          <p:cNvSpPr txBox="1"/>
          <p:nvPr/>
        </p:nvSpPr>
        <p:spPr>
          <a:xfrm>
            <a:off x="397136" y="1622052"/>
            <a:ext cx="3291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Pakolliset yleiset vaatimukset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Viljavuustutkimus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Lohkokohtaiset muistiinpanot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Ilmasto- ja ympäristösuunnitelma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F931070-619B-1070-8213-88926122BC09}"/>
              </a:ext>
            </a:extLst>
          </p:cNvPr>
          <p:cNvSpPr/>
          <p:nvPr/>
        </p:nvSpPr>
        <p:spPr>
          <a:xfrm>
            <a:off x="247809" y="1017683"/>
            <a:ext cx="5848191" cy="44513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5692265-5A6D-335B-4A31-17B1C1AB397D}"/>
              </a:ext>
            </a:extLst>
          </p:cNvPr>
          <p:cNvSpPr txBox="1"/>
          <p:nvPr/>
        </p:nvSpPr>
        <p:spPr>
          <a:xfrm>
            <a:off x="400336" y="4661751"/>
            <a:ext cx="32918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Tukisummat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Peltokasvit 45 €/ha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Puutarhakasvit ja kumina 113 €/ha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FEBBE4F0-6BAD-8311-1A41-D087A18128E8}"/>
              </a:ext>
            </a:extLst>
          </p:cNvPr>
          <p:cNvSpPr txBox="1"/>
          <p:nvPr/>
        </p:nvSpPr>
        <p:spPr>
          <a:xfrm>
            <a:off x="6248527" y="1104597"/>
            <a:ext cx="6089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LOHKOKOHTAISET toimenpiteet (Valinnainen)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5DBB43E2-8516-208F-D73D-88D8C6B81653}"/>
              </a:ext>
            </a:extLst>
          </p:cNvPr>
          <p:cNvSpPr txBox="1"/>
          <p:nvPr/>
        </p:nvSpPr>
        <p:spPr>
          <a:xfrm>
            <a:off x="6384664" y="1721241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Maanparannus ja saneerauskasvit 	190 €/ha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Kerääjäkasvit 			97 €/ha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Kiertotalouden edistäminen 		37 €/ha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Suojavyöhykkeet 			350 €/ha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Turvepeltojen nurmet		100 €/ha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Valumavesien hallinta 		77 €/ha / 214 €/ha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Puutarhakasvien vaihtoehtoiset </a:t>
            </a:r>
          </a:p>
          <a:p>
            <a:r>
              <a:rPr lang="fi-FI" sz="1400" dirty="0"/>
              <a:t>      kasvinsuojelumenetelmät 		500 €/ha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Lintupellot			600 €/ha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400" dirty="0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A40C4437-53EA-C84A-AE5F-67EA57AB0933}"/>
              </a:ext>
            </a:extLst>
          </p:cNvPr>
          <p:cNvSpPr/>
          <p:nvPr/>
        </p:nvSpPr>
        <p:spPr>
          <a:xfrm>
            <a:off x="6235336" y="1017683"/>
            <a:ext cx="5826033" cy="44513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D4A0C020-9443-5544-403A-2D5FD5A0119C}"/>
              </a:ext>
            </a:extLst>
          </p:cNvPr>
          <p:cNvSpPr txBox="1"/>
          <p:nvPr/>
        </p:nvSpPr>
        <p:spPr>
          <a:xfrm>
            <a:off x="6821886" y="4178411"/>
            <a:ext cx="4195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Voit valita peruslohkoille/kasvulohkoille yhden tai useamman LOHKOKOHTAISEN toimenpiteen, mutta pakko ei ole valita yhtään 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30A81436-9F75-E5AF-C107-40ECF95B48DF}"/>
              </a:ext>
            </a:extLst>
          </p:cNvPr>
          <p:cNvSpPr txBox="1"/>
          <p:nvPr/>
        </p:nvSpPr>
        <p:spPr>
          <a:xfrm>
            <a:off x="243261" y="5660468"/>
            <a:ext cx="11421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* Ympäristökorvauksen tilakohtaisesta toimenpiteestä ei makseta kasvimaasta, kesannosta, puuvartisten energiakasvien alasta, muun hampun kuin perustulotukeen oikeuttavan hampun alasta, suojavyöhykkeestä, ekojärjestelmätuen viherlannoitusnurmesta, luonnonhoitonurmesta tai monimuotoisuuspellosta</a:t>
            </a:r>
          </a:p>
        </p:txBody>
      </p:sp>
    </p:spTree>
    <p:extLst>
      <p:ext uri="{BB962C8B-B14F-4D97-AF65-F5344CB8AC3E}">
        <p14:creationId xmlns:p14="http://schemas.microsoft.com/office/powerpoint/2010/main" val="272023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459573"/>
            <a:ext cx="11109961" cy="1079622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yleiset vaatimukset	   </a:t>
            </a:r>
            <a:r>
              <a:rPr lang="fi-FI" sz="2400" dirty="0"/>
              <a:t>1/3</a:t>
            </a:r>
            <a:r>
              <a:rPr lang="fi-FI" sz="2000" dirty="0"/>
              <a:t>	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382485"/>
            <a:ext cx="10735492" cy="4541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Viljavuustutkimus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Tutkimuksen on oltava voimassa ennen lohkon lannoittamista kaikilla peruslohkoilla, joiden kasvia voidaan lannoittaa. </a:t>
            </a:r>
          </a:p>
          <a:p>
            <a:pPr lvl="1"/>
            <a:r>
              <a:rPr lang="fi-FI" dirty="0"/>
              <a:t>Poikkeusta ensimmäisen sitoumusvuoden aikana otettavasta viljavuustutkimuksesta ei enää ole.</a:t>
            </a:r>
          </a:p>
          <a:p>
            <a:r>
              <a:rPr lang="fi-FI" dirty="0"/>
              <a:t>Teetä viljavuustutkimus viiden vuoden välein</a:t>
            </a:r>
          </a:p>
          <a:p>
            <a:pPr lvl="1"/>
            <a:r>
              <a:rPr lang="fi-FI" dirty="0"/>
              <a:t>Yksi näyte korvauskelpoista peruslohkoa kohti ja jos lohkon koko suurempi kuin viisi hehtaaria, yksi näyte jokaista alkavaa viittä hehtaaria kohti</a:t>
            </a:r>
          </a:p>
          <a:p>
            <a:pPr lvl="1"/>
            <a:r>
              <a:rPr lang="fi-FI" dirty="0"/>
              <a:t>Peruslohkot, jotka alle 0,5 ha suuruisia, voi käyttää viereisen lohkon viljavuusnäytettä tai taulukkoarvoa ”eloperäinen maa / viljavuusluokka korkea”</a:t>
            </a:r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6CA63DC-254B-C481-C453-D022134B32DA}"/>
              </a:ext>
            </a:extLst>
          </p:cNvPr>
          <p:cNvSpPr txBox="1"/>
          <p:nvPr/>
        </p:nvSpPr>
        <p:spPr>
          <a:xfrm>
            <a:off x="8813074" y="94487"/>
            <a:ext cx="3230882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Pakolliset yleiset vaatimukset</a:t>
            </a:r>
          </a:p>
        </p:txBody>
      </p:sp>
    </p:spTree>
    <p:extLst>
      <p:ext uri="{BB962C8B-B14F-4D97-AF65-F5344CB8AC3E}">
        <p14:creationId xmlns:p14="http://schemas.microsoft.com/office/powerpoint/2010/main" val="144967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459573"/>
            <a:ext cx="11109961" cy="1079622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yleiset vaatimukset	   </a:t>
            </a:r>
            <a:r>
              <a:rPr lang="fi-FI" sz="2400" dirty="0"/>
              <a:t>2/3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576252"/>
            <a:ext cx="11109961" cy="4282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600" b="1" dirty="0">
                <a:solidFill>
                  <a:schemeClr val="accent3"/>
                </a:solidFill>
              </a:rPr>
              <a:t>Lohkokohtaiset muistiinpanot</a:t>
            </a:r>
          </a:p>
          <a:p>
            <a:r>
              <a:rPr lang="fi-FI" sz="2200" dirty="0">
                <a:solidFill>
                  <a:schemeClr val="accent2"/>
                </a:solidFill>
              </a:rPr>
              <a:t>Muutos vuodelle 2024: </a:t>
            </a:r>
            <a:r>
              <a:rPr lang="fi-FI" sz="2200" dirty="0"/>
              <a:t>”viljelykierto” poistunut vaadituista muistiinpanoista</a:t>
            </a:r>
          </a:p>
          <a:p>
            <a:r>
              <a:rPr lang="fi-FI" sz="2200" dirty="0"/>
              <a:t>Lohkokohtaisista muistiinpanoista pitää käydä ilmi:</a:t>
            </a:r>
          </a:p>
          <a:p>
            <a:pPr lvl="2"/>
            <a:r>
              <a:rPr lang="fi-FI" sz="1900" dirty="0"/>
              <a:t>lohkon tunnus ja pinta-ala</a:t>
            </a:r>
          </a:p>
          <a:p>
            <a:pPr lvl="2"/>
            <a:r>
              <a:rPr lang="fi-FI" sz="1900" dirty="0"/>
              <a:t>lohkolle kylvetyt kasvit</a:t>
            </a:r>
          </a:p>
          <a:p>
            <a:pPr lvl="2"/>
            <a:r>
              <a:rPr lang="fi-FI" sz="1900" dirty="0"/>
              <a:t>lannoitus</a:t>
            </a:r>
          </a:p>
          <a:p>
            <a:pPr lvl="2"/>
            <a:r>
              <a:rPr lang="fi-FI" sz="1900" dirty="0"/>
              <a:t>kalkitus</a:t>
            </a:r>
          </a:p>
          <a:p>
            <a:pPr lvl="2"/>
            <a:r>
              <a:rPr lang="fi-FI" sz="1900" dirty="0"/>
              <a:t>muokkaus</a:t>
            </a:r>
          </a:p>
          <a:p>
            <a:pPr lvl="2"/>
            <a:r>
              <a:rPr lang="fi-FI" sz="1900" dirty="0"/>
              <a:t>kastelun käyttö</a:t>
            </a:r>
          </a:p>
          <a:p>
            <a:pPr lvl="2"/>
            <a:r>
              <a:rPr lang="fi-FI" sz="1900" dirty="0"/>
              <a:t>ojitus</a:t>
            </a:r>
          </a:p>
          <a:p>
            <a:pPr lvl="2"/>
            <a:r>
              <a:rPr lang="fi-FI" sz="1900" dirty="0"/>
              <a:t>havaitut taudit ja tuholaiset</a:t>
            </a:r>
          </a:p>
          <a:p>
            <a:pPr lvl="2"/>
            <a:r>
              <a:rPr lang="fi-FI" sz="1900" dirty="0"/>
              <a:t>käytetyt kasvinsuojeluaineet ja -menetelmät</a:t>
            </a:r>
          </a:p>
          <a:p>
            <a:pPr lvl="2"/>
            <a:r>
              <a:rPr lang="fi-FI" sz="1900" dirty="0"/>
              <a:t>muut vastaavat lohkolla tehtävät viljelyyn ja muuhun maankäyttöön liittyvät toimenpiteet.</a:t>
            </a:r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9AC343A-14F2-A821-7749-24617F66298F}"/>
              </a:ext>
            </a:extLst>
          </p:cNvPr>
          <p:cNvSpPr txBox="1"/>
          <p:nvPr/>
        </p:nvSpPr>
        <p:spPr>
          <a:xfrm>
            <a:off x="8813074" y="94487"/>
            <a:ext cx="3230882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Pakolliset yleiset vaatimukset</a:t>
            </a:r>
          </a:p>
        </p:txBody>
      </p:sp>
    </p:spTree>
    <p:extLst>
      <p:ext uri="{BB962C8B-B14F-4D97-AF65-F5344CB8AC3E}">
        <p14:creationId xmlns:p14="http://schemas.microsoft.com/office/powerpoint/2010/main" val="222807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4" y="459573"/>
            <a:ext cx="11109961" cy="1079622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yleiset vaatimukset	   </a:t>
            </a:r>
            <a:r>
              <a:rPr lang="fi-FI" sz="2400" dirty="0"/>
              <a:t>3/3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576252"/>
            <a:ext cx="11109961" cy="4282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Ilmasto- ja ympäristösuunnitelma</a:t>
            </a:r>
          </a:p>
          <a:p>
            <a:r>
              <a:rPr lang="fi-FI" dirty="0"/>
              <a:t>Laaditaan toisena tai kolmantena sitoumusvuonna tilakohtainen ympäristö- ja ilmastosuunnitelma, jossa kartoitetaan tilan ympäristöhaasteita ja kehittämismahdollisuuksia.</a:t>
            </a:r>
          </a:p>
          <a:p>
            <a:r>
              <a:rPr lang="fi-FI" dirty="0"/>
              <a:t>Voi tehdä vasta 1.5.2024 alkaen ja pitää tehdä 30.4.2026 mennessä</a:t>
            </a:r>
          </a:p>
          <a:p>
            <a:r>
              <a:rPr lang="fi-FI" dirty="0"/>
              <a:t>Mallipohja tulossa </a:t>
            </a:r>
          </a:p>
          <a:p>
            <a:r>
              <a:rPr lang="fi-FI" dirty="0"/>
              <a:t>Tehdään vain kerran</a:t>
            </a:r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640631C-C785-5A5C-B8E2-B4192354C4A1}"/>
              </a:ext>
            </a:extLst>
          </p:cNvPr>
          <p:cNvSpPr txBox="1"/>
          <p:nvPr/>
        </p:nvSpPr>
        <p:spPr>
          <a:xfrm>
            <a:off x="8813074" y="94487"/>
            <a:ext cx="3230882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Pakolliset yleiset vaatimukset</a:t>
            </a:r>
          </a:p>
        </p:txBody>
      </p:sp>
    </p:spTree>
    <p:extLst>
      <p:ext uri="{BB962C8B-B14F-4D97-AF65-F5344CB8AC3E}">
        <p14:creationId xmlns:p14="http://schemas.microsoft.com/office/powerpoint/2010/main" val="371926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1/8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854926"/>
            <a:ext cx="11109961" cy="400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1. Ilmasto- ja ympäristökoulutus</a:t>
            </a:r>
          </a:p>
          <a:p>
            <a:r>
              <a:rPr lang="fi-FI" dirty="0"/>
              <a:t>Verkkokoulutus, jonka tilan osallinen voi suorittaa. Osallisella oltava myös asiointioikeudet.</a:t>
            </a:r>
          </a:p>
          <a:p>
            <a:r>
              <a:rPr lang="fi-FI" dirty="0"/>
              <a:t>Kirjautuminen Vipu-palvelun kautta.</a:t>
            </a:r>
          </a:p>
          <a:p>
            <a:r>
              <a:rPr lang="fi-FI" dirty="0"/>
              <a:t>Pitää sisällään viisi (5) eri koulutusosiota, </a:t>
            </a:r>
            <a:r>
              <a:rPr lang="fi-FI" dirty="0">
                <a:solidFill>
                  <a:schemeClr val="accent3"/>
                </a:solidFill>
              </a:rPr>
              <a:t>joista voi suorittaa yhden sitoumusvuosittain</a:t>
            </a:r>
            <a:r>
              <a:rPr lang="fi-FI" dirty="0"/>
              <a:t>.</a:t>
            </a:r>
          </a:p>
          <a:p>
            <a:r>
              <a:rPr lang="fi-FI" dirty="0"/>
              <a:t>Peltotukien haussa valitse ”ilmasto-ympäristökoulutus”, muuta ei tarvitse tehdä.</a:t>
            </a:r>
          </a:p>
          <a:p>
            <a:pPr lvl="1"/>
            <a:r>
              <a:rPr lang="fi-FI" dirty="0"/>
              <a:t>Vuonna 2023 valitun toimenpiteen ehto täytetään suorittamalla koulutus 30.4.2024 mennessä.</a:t>
            </a:r>
          </a:p>
          <a:p>
            <a:pPr lvl="1"/>
            <a:r>
              <a:rPr lang="fi-FI" dirty="0"/>
              <a:t>Vuoden 2024 koulutus aukeaa myöhemmin syksyllä.</a:t>
            </a:r>
          </a:p>
          <a:p>
            <a:pPr lvl="1"/>
            <a:r>
              <a:rPr lang="fi-FI" dirty="0"/>
              <a:t>Suoritettu koulutus näkyy Priima oppimisalustalla ja suoritus tulee näkyviin myöhemmin Vipu palveluun.</a:t>
            </a:r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6CA63DC-254B-C481-C453-D022134B32DA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</p:spTree>
    <p:extLst>
      <p:ext uri="{BB962C8B-B14F-4D97-AF65-F5344CB8AC3E}">
        <p14:creationId xmlns:p14="http://schemas.microsoft.com/office/powerpoint/2010/main" val="79323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575711"/>
            <a:ext cx="11109961" cy="1260427"/>
          </a:xfrm>
        </p:spPr>
        <p:txBody>
          <a:bodyPr>
            <a:normAutofit/>
          </a:bodyPr>
          <a:lstStyle/>
          <a:p>
            <a:r>
              <a:rPr lang="fi-FI" dirty="0"/>
              <a:t>Tilakohtaisen toimenpiteen valinnaiset vaatimukset	  </a:t>
            </a:r>
            <a:r>
              <a:rPr lang="fi-FI" sz="2400" dirty="0"/>
              <a:t>2/8	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827430"/>
            <a:ext cx="11109961" cy="400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3"/>
                </a:solidFill>
              </a:rPr>
              <a:t>2. Monivuotiset monimuotoisuuskaistat</a:t>
            </a:r>
          </a:p>
          <a:p>
            <a:r>
              <a:rPr lang="fi-FI" dirty="0"/>
              <a:t>Jos valitset toimenpiteen monivuotiset monimuotoisuuskaistat, säilytä tai perusta keskimäärin kolme metriä leveä monivuotinen nurmi- ja niittykasvusto vähintään kahden peruslohkon kaikille reunoille. </a:t>
            </a:r>
          </a:p>
          <a:p>
            <a:r>
              <a:rPr lang="fi-FI" dirty="0"/>
              <a:t>Monivuotinen. Poikkeaa muista toimenpiteistä, koska lähtökohtaisesti pitää ilmoittaa joka vuosi samoille lohkoille sen jälkeen kun on ilmoittanut ensimmäisen kerran.</a:t>
            </a:r>
          </a:p>
          <a:p>
            <a:r>
              <a:rPr lang="fi-FI" dirty="0"/>
              <a:t>Vipu ohjaa valintaa (peruslohkolla voi olla vain yksivuotisia kasveja).</a:t>
            </a:r>
          </a:p>
          <a:p>
            <a:r>
              <a:rPr lang="fi-FI" dirty="0">
                <a:solidFill>
                  <a:schemeClr val="accent2"/>
                </a:solidFill>
              </a:rPr>
              <a:t>Muutos vuodelle 2024: </a:t>
            </a:r>
            <a:r>
              <a:rPr lang="fi-FI" dirty="0"/>
              <a:t>Ei tarvitse olla nurmiseos (siemenseos).</a:t>
            </a:r>
          </a:p>
          <a:p>
            <a:pPr lvl="1"/>
            <a:endParaRPr lang="fi-FI" sz="2200" dirty="0"/>
          </a:p>
          <a:p>
            <a:pPr lvl="1"/>
            <a:endParaRPr lang="fi-FI" sz="2200" dirty="0"/>
          </a:p>
          <a:p>
            <a:endParaRPr lang="fi-FI" sz="2400" dirty="0"/>
          </a:p>
          <a:p>
            <a:endParaRPr lang="fi-FI" sz="2400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  <a:p>
            <a:endParaRPr lang="fi-FI" sz="2400" dirty="0"/>
          </a:p>
          <a:p>
            <a:pPr lvl="1"/>
            <a:endParaRPr lang="fi-FI" sz="24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7BAE59C-5669-5239-B02D-5F5D9F827C91}"/>
              </a:ext>
            </a:extLst>
          </p:cNvPr>
          <p:cNvSpPr txBox="1"/>
          <p:nvPr/>
        </p:nvSpPr>
        <p:spPr>
          <a:xfrm>
            <a:off x="9100459" y="160210"/>
            <a:ext cx="2934787" cy="36933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dirty="0"/>
              <a:t>Valitse kaksi toimenpidettä</a:t>
            </a:r>
          </a:p>
        </p:txBody>
      </p:sp>
    </p:spTree>
    <p:extLst>
      <p:ext uri="{BB962C8B-B14F-4D97-AF65-F5344CB8AC3E}">
        <p14:creationId xmlns:p14="http://schemas.microsoft.com/office/powerpoint/2010/main" val="1205527399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5710</TotalTime>
  <Words>2261</Words>
  <Application>Microsoft Office PowerPoint</Application>
  <PresentationFormat>Laajakuva</PresentationFormat>
  <Paragraphs>594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Sisältökalvot</vt:lpstr>
      <vt:lpstr>Sisältökalvot - Ei alareunaa</vt:lpstr>
      <vt:lpstr>Kannet, välikalvot, loppukalvot</vt:lpstr>
      <vt:lpstr>Graafiset elementit</vt:lpstr>
      <vt:lpstr>Ympäristökorvaus</vt:lpstr>
      <vt:lpstr>Ympäristösitoumus vuonna 2024    </vt:lpstr>
      <vt:lpstr>Muista hakea kaikkia toteutettavia toimenpiteitä jo peltotukien haussa!  </vt:lpstr>
      <vt:lpstr>Ympäristösitoumuksen rakenne   </vt:lpstr>
      <vt:lpstr>Tilakohtaisen toimenpiteen yleiset vaatimukset    1/3 </vt:lpstr>
      <vt:lpstr>Tilakohtaisen toimenpiteen yleiset vaatimukset    2/3 </vt:lpstr>
      <vt:lpstr>Tilakohtaisen toimenpiteen yleiset vaatimukset    3/3 </vt:lpstr>
      <vt:lpstr>Tilakohtaisen toimenpiteen valinnaiset vaatimukset   1/8 </vt:lpstr>
      <vt:lpstr>Tilakohtaisen toimenpiteen valinnaiset vaatimukset   2/8 </vt:lpstr>
      <vt:lpstr>Tilakohtaisen toimenpiteen valinnaiset vaatimukset   3/8 </vt:lpstr>
      <vt:lpstr>Tilakohtaisen toimenpiteen valinnaiset vaatimukset   4/8 </vt:lpstr>
      <vt:lpstr>Tilakohtaisen toimenpiteen valinnaiset vaatimukset   5/8 </vt:lpstr>
      <vt:lpstr>Tilakohtaisen toimenpiteen valinnaiset vaatimukset   6/8 </vt:lpstr>
      <vt:lpstr>Tilakohtaisen toimenpiteen valinnaiset vaatimukset   7/8 </vt:lpstr>
      <vt:lpstr>Tilakohtaisen toimenpiteen valinnaiset vaatimukset   8/8 </vt:lpstr>
      <vt:lpstr>Lohkokohtaiset toimenpiteet    1/8 </vt:lpstr>
      <vt:lpstr>Lohkokohtaiset toimenpiteet    2/8 </vt:lpstr>
      <vt:lpstr>Lohkokohtaiset toimenpiteet    3/8 </vt:lpstr>
      <vt:lpstr>Lohkokohtaiset toimenpiteet    4/8 </vt:lpstr>
      <vt:lpstr>Lohkokohtaiset toimenpiteet    5/8 </vt:lpstr>
      <vt:lpstr>Lohkokohtaiset toimenpiteet    6/8 </vt:lpstr>
      <vt:lpstr>Lohkokohtaiset toimenpiteet    7/8 </vt:lpstr>
      <vt:lpstr>Lohkokohtaiset toimenpiteet    8/8 </vt:lpstr>
      <vt:lpstr>PowerPoint-esitys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Ehdollisuus_21042023</dc:title>
  <dc:creator>Ehdollisuus_21042023</dc:creator>
  <cp:lastModifiedBy>Turkka Heikkilä</cp:lastModifiedBy>
  <cp:revision>316</cp:revision>
  <cp:lastPrinted>2024-04-08T10:22:24Z</cp:lastPrinted>
  <dcterms:created xsi:type="dcterms:W3CDTF">2022-04-05T10:40:53Z</dcterms:created>
  <dcterms:modified xsi:type="dcterms:W3CDTF">2024-04-10T04:57:17Z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